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69" r:id="rId6"/>
    <p:sldMasterId id="2147483676" r:id="rId7"/>
    <p:sldMasterId id="2147483683" r:id="rId8"/>
    <p:sldMasterId id="2147483690" r:id="rId9"/>
  </p:sldMasterIdLst>
  <p:notesMasterIdLst>
    <p:notesMasterId r:id="rId21"/>
  </p:notesMasterIdLst>
  <p:handoutMasterIdLst>
    <p:handoutMasterId r:id="rId22"/>
  </p:handoutMasterIdLst>
  <p:sldIdLst>
    <p:sldId id="702" r:id="rId10"/>
    <p:sldId id="692" r:id="rId11"/>
    <p:sldId id="695" r:id="rId12"/>
    <p:sldId id="699" r:id="rId13"/>
    <p:sldId id="283" r:id="rId14"/>
    <p:sldId id="284" r:id="rId15"/>
    <p:sldId id="285" r:id="rId16"/>
    <p:sldId id="286" r:id="rId17"/>
    <p:sldId id="700" r:id="rId18"/>
    <p:sldId id="701" r:id="rId19"/>
    <p:sldId id="703" r:id="rId20"/>
  </p:sldIdLst>
  <p:sldSz cx="9144000" cy="5143500" type="screen16x9"/>
  <p:notesSz cx="6858000" cy="9144000"/>
  <p:defaultTextStyle>
    <a:defPPr>
      <a:defRPr lang="sv-SE"/>
    </a:defPPr>
    <a:lvl1pPr marL="0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634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3270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4904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6539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8174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9808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1443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3078" algn="l" defTabSz="4016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AE"/>
    <a:srgbClr val="00457D"/>
    <a:srgbClr val="09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A3BF-A9DB-4D09-8233-E280546217E4}" v="59" dt="2020-04-17T09:49:00.945"/>
    <p1510:client id="{70C4493E-CD36-4A4F-86AC-BD7728514DF7}" v="1" dt="2020-04-17T09:29:46.553"/>
    <p1510:client id="{D1349263-69AA-4BD3-AE90-4AD4F73DB67B}" v="2" dt="2020-04-17T09:18:13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Rahim Eriksson" userId="45af4c59-bbf2-45e8-b0a5-5559360c8ca5" providerId="ADAL" clId="{6696356A-7345-43F6-8E1E-F02B0EC0AD2D}"/>
    <pc:docChg chg="custSel delSld modSld sldOrd">
      <pc:chgData name="Anders Rahim Eriksson" userId="45af4c59-bbf2-45e8-b0a5-5559360c8ca5" providerId="ADAL" clId="{6696356A-7345-43F6-8E1E-F02B0EC0AD2D}" dt="2020-04-17T09:50:37.593" v="3" actId="478"/>
      <pc:docMkLst>
        <pc:docMk/>
      </pc:docMkLst>
      <pc:sldChg chg="del">
        <pc:chgData name="Anders Rahim Eriksson" userId="45af4c59-bbf2-45e8-b0a5-5559360c8ca5" providerId="ADAL" clId="{6696356A-7345-43F6-8E1E-F02B0EC0AD2D}" dt="2020-04-17T09:50:14.330" v="0" actId="47"/>
        <pc:sldMkLst>
          <pc:docMk/>
          <pc:sldMk cId="1572897867" sldId="694"/>
        </pc:sldMkLst>
      </pc:sldChg>
      <pc:sldChg chg="delSp mod ord">
        <pc:chgData name="Anders Rahim Eriksson" userId="45af4c59-bbf2-45e8-b0a5-5559360c8ca5" providerId="ADAL" clId="{6696356A-7345-43F6-8E1E-F02B0EC0AD2D}" dt="2020-04-17T09:50:37.593" v="3" actId="478"/>
        <pc:sldMkLst>
          <pc:docMk/>
          <pc:sldMk cId="661420962" sldId="697"/>
        </pc:sldMkLst>
        <pc:spChg chg="del">
          <ac:chgData name="Anders Rahim Eriksson" userId="45af4c59-bbf2-45e8-b0a5-5559360c8ca5" providerId="ADAL" clId="{6696356A-7345-43F6-8E1E-F02B0EC0AD2D}" dt="2020-04-17T09:50:37.593" v="3" actId="478"/>
          <ac:spMkLst>
            <pc:docMk/>
            <pc:sldMk cId="661420962" sldId="697"/>
            <ac:spMk id="2" creationId="{7E95FC32-58F0-41DA-9E43-BE8B7D437D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FBBA-DB63-0749-B6FC-18FE48C50000}" type="datetimeFigureOut">
              <a:rPr lang="sv-SE" smtClean="0"/>
              <a:pPr/>
              <a:t>2020-04-17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4C252-1084-4346-A92F-9D3C4F800FA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18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AED25-87C8-4F7F-8B0D-0F482F1EDF64}" type="datetimeFigureOut">
              <a:rPr lang="sv-SE" smtClean="0"/>
              <a:pPr/>
              <a:t>2020-04-17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56905-31E9-4C8E-AD86-1DD8BDB9DED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77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984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969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953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938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4922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1907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8891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5876" algn="l" defTabSz="57396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VKI 3 mån (-1,29) lägsta sedan VKI startade. (under finanskrisen var -1,25 lägst i nov 2008)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VKI 12 mån (-0,68) var lägre under andra halvan av 2008 (runt -0,8), men klart mest negativt sedan finanskrisen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56D0-5A2A-45B0-9E66-7236FED7DB1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84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56D0-5A2A-45B0-9E66-7236FED7DB1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32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/>
          </a:p>
          <a:p>
            <a:r>
              <a:rPr lang="sv-SE"/>
              <a:t>-Skuggade visare indikerar företagspanelens bedömning i början/mitten på februari, innan Corona-krisen slog till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B56D0-5A2A-45B0-9E66-7236FED7DB1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61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solidFill>
                  <a:schemeClr val="tx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solidFill>
                  <a:schemeClr val="tx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buNone/>
              <a:defRPr sz="2400" b="0">
                <a:solidFill>
                  <a:schemeClr val="tx1"/>
                </a:solidFill>
              </a:defRPr>
            </a:lvl3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2"/>
            <a:r>
              <a:rPr lang="sv-SE" err="1"/>
              <a:t>Epost@handelskammaren.net</a:t>
            </a:r>
            <a:endParaRPr lang="sv-SE"/>
          </a:p>
          <a:p>
            <a:pPr lvl="2"/>
            <a:r>
              <a:rPr lang="sv-SE" err="1"/>
              <a:t>Twitter</a:t>
            </a:r>
            <a:r>
              <a:rPr lang="sv-SE"/>
              <a:t> @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Tack för mig!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4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4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solidFill>
                  <a:schemeClr val="accent4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Tack för mig!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solidFill>
                  <a:schemeClr val="accent4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0">
                <a:solidFill>
                  <a:schemeClr val="accent4"/>
                </a:solidFill>
              </a:defRPr>
            </a:lvl2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1"/>
            <a:r>
              <a:rPr lang="sv-SE" err="1"/>
              <a:t>Epost@handelskammaren.net</a:t>
            </a:r>
            <a:endParaRPr lang="sv-SE"/>
          </a:p>
          <a:p>
            <a:pPr lvl="1"/>
            <a:r>
              <a:rPr lang="sv-SE" err="1"/>
              <a:t>Twitter</a:t>
            </a:r>
            <a:r>
              <a:rPr lang="sv-SE"/>
              <a:t> @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4400" baseline="0"/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solidFill>
                  <a:schemeClr val="tx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Tack för mig!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solidFill>
                  <a:schemeClr val="tx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0">
                <a:solidFill>
                  <a:schemeClr val="tx1"/>
                </a:solidFill>
              </a:defRPr>
            </a:lvl2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1"/>
            <a:r>
              <a:rPr lang="sv-SE" err="1"/>
              <a:t>Epost@handelskammaren.net</a:t>
            </a:r>
            <a:endParaRPr lang="sv-SE"/>
          </a:p>
          <a:p>
            <a:pPr lvl="1"/>
            <a:r>
              <a:rPr lang="sv-SE" err="1"/>
              <a:t>Twitter</a:t>
            </a:r>
            <a:r>
              <a:rPr lang="sv-SE"/>
              <a:t> @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/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/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Tack för mig!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0">
                <a:solidFill>
                  <a:schemeClr val="bg1"/>
                </a:solidFill>
              </a:defRPr>
            </a:lvl2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1"/>
            <a:r>
              <a:rPr lang="sv-SE" err="1"/>
              <a:t>Epost@handelskammaren.net</a:t>
            </a:r>
            <a:endParaRPr lang="sv-SE"/>
          </a:p>
          <a:p>
            <a:pPr lvl="1"/>
            <a:r>
              <a:rPr lang="sv-SE" err="1"/>
              <a:t>Twitter</a:t>
            </a:r>
            <a:r>
              <a:rPr lang="sv-SE"/>
              <a:t> @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/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Tack för mig!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0">
                <a:solidFill>
                  <a:schemeClr val="bg1"/>
                </a:solidFill>
              </a:defRPr>
            </a:lvl2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1"/>
            <a:r>
              <a:rPr lang="sv-SE" err="1"/>
              <a:t>Epost@handelskammaren.net</a:t>
            </a:r>
            <a:endParaRPr lang="sv-SE"/>
          </a:p>
          <a:p>
            <a:pPr lvl="1"/>
            <a:r>
              <a:rPr lang="sv-SE" err="1"/>
              <a:t>Twitter</a:t>
            </a:r>
            <a:r>
              <a:rPr lang="sv-SE"/>
              <a:t> @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266674" y="1754535"/>
            <a:ext cx="4240270" cy="3186834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>
              <a:defRPr/>
            </a:lvl1pPr>
            <a:lvl2pPr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66674" y="261835"/>
            <a:ext cx="4240270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/>
            </a:lvl1pPr>
          </a:lstStyle>
          <a:p>
            <a:r>
              <a:rPr lang="sv-SE"/>
              <a:t>Bild till höger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73120" y="169818"/>
            <a:ext cx="4394533" cy="4807132"/>
          </a:xfrm>
          <a:prstGeom prst="rect">
            <a:avLst/>
          </a:prstGeom>
        </p:spPr>
        <p:txBody>
          <a:bodyPr lIns="159436" tIns="159436" rIns="159436" bIns="956615" anchor="b" anchorCtr="0"/>
          <a:lstStyle>
            <a:lvl1pPr>
              <a:defRPr sz="2300" b="0" i="0" baseline="0"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46203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15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för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788243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/>
            </a:lvl1pPr>
          </a:lstStyle>
          <a:p>
            <a:r>
              <a:rPr lang="sv-SE"/>
              <a:t>Tack för mig!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1066692" y="1582153"/>
            <a:ext cx="1888321" cy="2320450"/>
          </a:xfrm>
          <a:prstGeom prst="roundRect">
            <a:avLst>
              <a:gd name="adj" fmla="val 360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9436" tIns="159436" rIns="159436" bIns="956615" anchor="ctr" anchorCtr="0"/>
          <a:lstStyle>
            <a:lvl1pPr algn="ctr">
              <a:defRPr sz="2300" b="0" i="0" baseline="0">
                <a:latin typeface="Gill Sans M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278188" y="1677988"/>
            <a:ext cx="5538900" cy="21240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400" b="0"/>
            </a:lvl2pPr>
          </a:lstStyle>
          <a:p>
            <a:pPr lvl="1"/>
            <a:r>
              <a:rPr lang="sv-SE"/>
              <a:t>Namn</a:t>
            </a:r>
          </a:p>
          <a:p>
            <a:pPr lvl="1"/>
            <a:endParaRPr lang="sv-SE"/>
          </a:p>
          <a:p>
            <a:pPr lvl="1"/>
            <a:r>
              <a:rPr lang="sv-SE" err="1"/>
              <a:t>Epost@handelskammaren.net</a:t>
            </a:r>
            <a:endParaRPr lang="sv-SE"/>
          </a:p>
          <a:p>
            <a:pPr lvl="1"/>
            <a:r>
              <a:rPr lang="sv-SE" err="1"/>
              <a:t>Twitter</a:t>
            </a:r>
            <a:r>
              <a:rPr lang="sv-SE"/>
              <a:t> @</a:t>
            </a:r>
          </a:p>
        </p:txBody>
      </p:sp>
    </p:spTree>
    <p:extLst>
      <p:ext uri="{BB962C8B-B14F-4D97-AF65-F5344CB8AC3E}">
        <p14:creationId xmlns:p14="http://schemas.microsoft.com/office/powerpoint/2010/main" val="35812624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ld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65600" y="162000"/>
            <a:ext cx="8812800" cy="4824000"/>
          </a:xfrm>
          <a:prstGeom prst="rect">
            <a:avLst/>
          </a:prstGeom>
        </p:spPr>
        <p:txBody>
          <a:bodyPr anchor="b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1000" y="613612"/>
            <a:ext cx="8802000" cy="1636294"/>
          </a:xfrm>
          <a:prstGeom prst="rect">
            <a:avLst/>
          </a:prstGeo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Lägg först in bild &amp; centrera efter det denna textbox vertikalt</a:t>
            </a:r>
          </a:p>
        </p:txBody>
      </p:sp>
    </p:spTree>
    <p:extLst>
      <p:ext uri="{BB962C8B-B14F-4D97-AF65-F5344CB8AC3E}">
        <p14:creationId xmlns:p14="http://schemas.microsoft.com/office/powerpoint/2010/main" val="19460148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-radi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317006"/>
            <a:ext cx="8484238" cy="2225720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Endast rubrik</a:t>
            </a:r>
            <a:br>
              <a:rPr lang="sv-SE"/>
            </a:br>
            <a:r>
              <a:rPr lang="sv-SE"/>
              <a:t>på två-tre rader</a:t>
            </a:r>
          </a:p>
        </p:txBody>
      </p:sp>
    </p:spTree>
    <p:extLst>
      <p:ext uri="{BB962C8B-B14F-4D97-AF65-F5344CB8AC3E}">
        <p14:creationId xmlns:p14="http://schemas.microsoft.com/office/powerpoint/2010/main" val="999021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ax 2-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332850" y="297414"/>
            <a:ext cx="8484238" cy="1492701"/>
          </a:xfrm>
          <a:prstGeom prst="rect">
            <a:avLst/>
          </a:prstGeom>
        </p:spPr>
        <p:txBody>
          <a:bodyPr vert="horz" lIns="80327" tIns="40163" rIns="80327" bIns="40163" rtlCol="0" anchor="t" anchorCtr="0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Rubrik som kan var två rader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332850" y="1790115"/>
            <a:ext cx="8484238" cy="2909011"/>
          </a:xfrm>
          <a:prstGeom prst="rect">
            <a:avLst/>
          </a:prstGeom>
        </p:spPr>
        <p:txBody>
          <a:bodyPr vert="horz" lIns="80327" tIns="40163" rIns="80327" bIns="40163" rtlCol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UNDERRUBRIK</a:t>
            </a:r>
          </a:p>
          <a:p>
            <a:pPr lvl="1"/>
            <a:r>
              <a:rPr lang="sv-SE"/>
              <a:t>Brödtext får du genom att göra ett indrag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54416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alpha val="80000"/>
              </a:schemeClr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 3"/>
          <p:cNvSpPr/>
          <p:nvPr/>
        </p:nvSpPr>
        <p:spPr>
          <a:xfrm>
            <a:off x="78378" y="78377"/>
            <a:ext cx="8980713" cy="4983479"/>
          </a:xfrm>
          <a:prstGeom prst="rect">
            <a:avLst/>
          </a:prstGeom>
          <a:noFill/>
          <a:ln w="177800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0" r:id="rId3"/>
    <p:sldLayoutId id="2147483651" r:id="rId4"/>
    <p:sldLayoutId id="2147483653" r:id="rId5"/>
    <p:sldLayoutId id="2147483658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68" y="4583738"/>
            <a:ext cx="1701445" cy="3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 3"/>
          <p:cNvSpPr/>
          <p:nvPr/>
        </p:nvSpPr>
        <p:spPr>
          <a:xfrm>
            <a:off x="78378" y="78377"/>
            <a:ext cx="8980713" cy="4983479"/>
          </a:xfrm>
          <a:prstGeom prst="rect">
            <a:avLst/>
          </a:prstGeom>
          <a:noFill/>
          <a:ln w="177800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4">
                <a:alpha val="66000"/>
              </a:schemeClr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 3"/>
          <p:cNvSpPr/>
          <p:nvPr/>
        </p:nvSpPr>
        <p:spPr>
          <a:xfrm>
            <a:off x="78378" y="78377"/>
            <a:ext cx="8980713" cy="4983479"/>
          </a:xfrm>
          <a:prstGeom prst="rect">
            <a:avLst/>
          </a:prstGeom>
          <a:noFill/>
          <a:ln w="177800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alpha val="85000"/>
              </a:schemeClr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 3"/>
          <p:cNvSpPr/>
          <p:nvPr/>
        </p:nvSpPr>
        <p:spPr>
          <a:xfrm>
            <a:off x="78378" y="78377"/>
            <a:ext cx="8980713" cy="4983479"/>
          </a:xfrm>
          <a:prstGeom prst="rect">
            <a:avLst/>
          </a:prstGeom>
          <a:noFill/>
          <a:ln w="177800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5">
                <a:alpha val="90000"/>
              </a:schemeClr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HK_logo_CMYK_HORISONTELL_NEG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7227" y="4459417"/>
            <a:ext cx="1568904" cy="3773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ktangel 3"/>
          <p:cNvSpPr/>
          <p:nvPr/>
        </p:nvSpPr>
        <p:spPr>
          <a:xfrm>
            <a:off x="78378" y="78377"/>
            <a:ext cx="8980713" cy="4983479"/>
          </a:xfrm>
          <a:prstGeom prst="rect">
            <a:avLst/>
          </a:prstGeom>
          <a:noFill/>
          <a:ln w="177800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7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med">
    <p:fade/>
  </p:transition>
  <p:txStyles>
    <p:titleStyle>
      <a:lvl1pPr algn="l" defTabSz="401634" rtl="0" eaLnBrk="1" latinLnBrk="0" hangingPunct="1">
        <a:lnSpc>
          <a:spcPct val="85000"/>
        </a:lnSpc>
        <a:spcBef>
          <a:spcPct val="0"/>
        </a:spcBef>
        <a:buNone/>
        <a:defRPr sz="6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01634" rtl="0" eaLnBrk="1" latinLnBrk="0" hangingPunct="1">
        <a:spcBef>
          <a:spcPct val="20000"/>
        </a:spcBef>
        <a:buFontTx/>
        <a:buNone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401634" rtl="0" eaLnBrk="1" latinLnBrk="0" hangingPunct="1">
        <a:lnSpc>
          <a:spcPct val="100000"/>
        </a:lnSpc>
        <a:spcBef>
          <a:spcPts val="0"/>
        </a:spcBef>
        <a:buFontTx/>
        <a:buNone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535513" indent="-535513" algn="l" defTabSz="401634" rtl="0" eaLnBrk="1" latinLnBrk="0" hangingPunct="1">
        <a:spcBef>
          <a:spcPct val="20000"/>
        </a:spcBef>
        <a:buClr>
          <a:schemeClr val="accent2"/>
        </a:buClr>
        <a:buSzPct val="110000"/>
        <a:buFont typeface="Arial"/>
        <a:buChar char="•"/>
        <a:defRPr sz="3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071026" indent="-535513" algn="l" defTabSz="40163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80000"/>
        <a:buFont typeface="Arial"/>
        <a:buChar char="•"/>
        <a:defRPr sz="3000" b="0" kern="1200">
          <a:solidFill>
            <a:schemeClr val="bg1"/>
          </a:solidFill>
          <a:latin typeface="Gill Sans MT"/>
          <a:ea typeface="+mn-ea"/>
          <a:cs typeface="Gill Sans MT"/>
        </a:defRPr>
      </a:lvl4pPr>
      <a:lvl5pPr marL="1606539" indent="-535513" algn="l" defTabSz="401634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Arial"/>
        <a:buChar char="•"/>
        <a:defRPr sz="1500" b="0" kern="1200">
          <a:solidFill>
            <a:schemeClr val="bg1"/>
          </a:solidFill>
          <a:latin typeface="Gill Sans MT"/>
          <a:ea typeface="+mn-ea"/>
          <a:cs typeface="Gill Sans MT"/>
        </a:defRPr>
      </a:lvl5pPr>
      <a:lvl6pPr marL="220899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626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261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895" indent="-200818" algn="l" defTabSz="40163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0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0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539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174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80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443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078" algn="l" defTabSz="4016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tsvenskahandelskammaren.se/medlemskap/Juridikhjalpe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vastsvenskahandelskammaren.se/kalender/seminarium-coronaviruset-sa-gar-ditt-foretag-starkt-ur-krisen-24-april-2020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tsvenskahandelskammaren.se/medlemskap/Juridikhjalpe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vastsvenskahandelskammaren.se/kalender/seminarium-coronaviruset-sa-gar-ditt-foretag-starkt-ur-krisen-24-april-2020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D91A0FA-7BE5-4C0F-845F-D6FB1C05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 b="1"/>
          <a:stretch/>
        </p:blipFill>
        <p:spPr>
          <a:xfrm>
            <a:off x="-1" y="2321170"/>
            <a:ext cx="9144000" cy="2773578"/>
          </a:xfrm>
          <a:prstGeom prst="rect">
            <a:avLst/>
          </a:prstGeom>
        </p:spPr>
      </p:pic>
      <p:pic>
        <p:nvPicPr>
          <p:cNvPr id="8" name="Bildobjekt 7" descr="En bild som visar rum&#10;&#10;Automatiskt genererad beskrivning">
            <a:extLst>
              <a:ext uri="{FF2B5EF4-FFF2-40B4-BE49-F238E27FC236}">
                <a16:creationId xmlns:a16="http://schemas.microsoft.com/office/drawing/2014/main" id="{57B10A62-2B70-4AFB-8DB1-ABFAD7AF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773" y="355206"/>
            <a:ext cx="2060452" cy="19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4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0A405D64-2908-4544-AE57-6F72A2EC72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" y="6350"/>
            <a:ext cx="9143998" cy="5143499"/>
          </a:xfrm>
        </p:spPr>
      </p:pic>
      <p:pic>
        <p:nvPicPr>
          <p:cNvPr id="3" name="Bildobjekt 2">
            <a:hlinkClick r:id="rId3"/>
            <a:extLst>
              <a:ext uri="{FF2B5EF4-FFF2-40B4-BE49-F238E27FC236}">
                <a16:creationId xmlns:a16="http://schemas.microsoft.com/office/drawing/2014/main" id="{224609EC-5B20-4EE8-9FDE-5D9DAC96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-63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74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D91A0FA-7BE5-4C0F-845F-D6FB1C052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 b="1"/>
          <a:stretch/>
        </p:blipFill>
        <p:spPr>
          <a:xfrm>
            <a:off x="-1" y="2321170"/>
            <a:ext cx="9144000" cy="2773578"/>
          </a:xfrm>
          <a:prstGeom prst="rect">
            <a:avLst/>
          </a:prstGeom>
        </p:spPr>
      </p:pic>
      <p:pic>
        <p:nvPicPr>
          <p:cNvPr id="8" name="Bildobjekt 7" descr="En bild som visar rum&#10;&#10;Automatiskt genererad beskrivning">
            <a:extLst>
              <a:ext uri="{FF2B5EF4-FFF2-40B4-BE49-F238E27FC236}">
                <a16:creationId xmlns:a16="http://schemas.microsoft.com/office/drawing/2014/main" id="{57B10A62-2B70-4AFB-8DB1-ABFAD7AF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773" y="355206"/>
            <a:ext cx="2060452" cy="19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313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hlinkClick r:id="rId2"/>
            <a:extLst>
              <a:ext uri="{FF2B5EF4-FFF2-40B4-BE49-F238E27FC236}">
                <a16:creationId xmlns:a16="http://schemas.microsoft.com/office/drawing/2014/main" id="{0A405D64-2908-4544-AE57-6F72A2EC72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6350"/>
            <a:ext cx="9143998" cy="5143499"/>
          </a:xfrm>
        </p:spPr>
      </p:pic>
    </p:spTree>
    <p:extLst>
      <p:ext uri="{BB962C8B-B14F-4D97-AF65-F5344CB8AC3E}">
        <p14:creationId xmlns:p14="http://schemas.microsoft.com/office/powerpoint/2010/main" val="14075845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0A405D64-2908-4544-AE57-6F72A2EC72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" y="6350"/>
            <a:ext cx="9143998" cy="5143499"/>
          </a:xfrm>
        </p:spPr>
      </p:pic>
      <p:pic>
        <p:nvPicPr>
          <p:cNvPr id="3" name="Bildobjekt 2">
            <a:hlinkClick r:id="rId3"/>
            <a:extLst>
              <a:ext uri="{FF2B5EF4-FFF2-40B4-BE49-F238E27FC236}">
                <a16:creationId xmlns:a16="http://schemas.microsoft.com/office/drawing/2014/main" id="{224609EC-5B20-4EE8-9FDE-5D9DAC96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-63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409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915DC85-E5A2-4B3C-8D89-5CB934800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00"/>
          <a:stretch/>
        </p:blipFill>
        <p:spPr>
          <a:xfrm>
            <a:off x="-1" y="3132808"/>
            <a:ext cx="9144000" cy="196193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17976AB-B7FC-4371-A266-00481B2AD988}"/>
              </a:ext>
            </a:extLst>
          </p:cNvPr>
          <p:cNvSpPr/>
          <p:nvPr/>
        </p:nvSpPr>
        <p:spPr>
          <a:xfrm>
            <a:off x="1698108" y="1549378"/>
            <a:ext cx="315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NCC</a:t>
            </a:r>
          </a:p>
          <a:p>
            <a:pPr algn="ctr"/>
            <a:r>
              <a:rPr lang="sv-SE">
                <a:solidFill>
                  <a:schemeClr val="bg2"/>
                </a:solidFill>
                <a:latin typeface="+mj-lt"/>
                <a:ea typeface="Calibri" panose="020F0502020204030204" pitchFamily="34" charset="0"/>
              </a:rPr>
              <a:t>JOHANNA HULT RENTSCH</a:t>
            </a:r>
            <a:endParaRPr lang="sv-SE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73A085-6601-457C-ACC6-8A935F7D10B4}"/>
              </a:ext>
            </a:extLst>
          </p:cNvPr>
          <p:cNvSpPr/>
          <p:nvPr/>
        </p:nvSpPr>
        <p:spPr>
          <a:xfrm>
            <a:off x="189348" y="723973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2000" b="1">
                <a:solidFill>
                  <a:schemeClr val="bg2"/>
                </a:solidFill>
                <a:ea typeface="Calibri" panose="020F0502020204030204" pitchFamily="34" charset="0"/>
              </a:rPr>
              <a:t>SVENSKA MÄSSAN</a:t>
            </a:r>
          </a:p>
          <a:p>
            <a:pPr algn="ctr">
              <a:spcAft>
                <a:spcPts val="0"/>
              </a:spcAft>
            </a:pPr>
            <a:r>
              <a:rPr lang="sv-SE">
                <a:solidFill>
                  <a:schemeClr val="bg2"/>
                </a:solidFill>
                <a:ea typeface="Calibri" panose="020F0502020204030204" pitchFamily="34" charset="0"/>
              </a:rPr>
              <a:t>ELISABETH THOMSON 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F3251A8-AD06-4D77-B728-613941BA0C71}"/>
              </a:ext>
            </a:extLst>
          </p:cNvPr>
          <p:cNvSpPr/>
          <p:nvPr/>
        </p:nvSpPr>
        <p:spPr>
          <a:xfrm>
            <a:off x="5937129" y="723973"/>
            <a:ext cx="2834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2000" b="1">
                <a:solidFill>
                  <a:schemeClr val="bg2"/>
                </a:solidFill>
                <a:ea typeface="Calibri" panose="020F0502020204030204" pitchFamily="34" charset="0"/>
              </a:rPr>
              <a:t>GÖTEBORGS HAMN</a:t>
            </a:r>
          </a:p>
          <a:p>
            <a:pPr algn="ctr">
              <a:spcAft>
                <a:spcPts val="0"/>
              </a:spcAft>
            </a:pPr>
            <a:r>
              <a:rPr lang="sv-SE">
                <a:solidFill>
                  <a:schemeClr val="bg2"/>
                </a:solidFill>
                <a:ea typeface="Calibri" panose="020F0502020204030204" pitchFamily="34" charset="0"/>
              </a:rPr>
              <a:t>CLAES SUNDMARK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91464CA-E12E-4432-8CF4-D77ADA8E5EED}"/>
              </a:ext>
            </a:extLst>
          </p:cNvPr>
          <p:cNvSpPr/>
          <p:nvPr/>
        </p:nvSpPr>
        <p:spPr>
          <a:xfrm>
            <a:off x="3683614" y="723972"/>
            <a:ext cx="1776768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>
                <a:solidFill>
                  <a:schemeClr val="bg2"/>
                </a:solidFill>
                <a:ea typeface="Calibri" panose="020F0502020204030204" pitchFamily="34" charset="0"/>
              </a:rPr>
              <a:t>VOLVO CAR</a:t>
            </a:r>
          </a:p>
          <a:p>
            <a:pPr algn="ctr">
              <a:spcAft>
                <a:spcPts val="0"/>
              </a:spcAft>
            </a:pPr>
            <a:r>
              <a:rPr lang="en-GB">
                <a:solidFill>
                  <a:schemeClr val="bg2"/>
                </a:solidFill>
                <a:ea typeface="Calibri" panose="020F0502020204030204" pitchFamily="34" charset="0"/>
              </a:rPr>
              <a:t>PAUL WELANDER</a:t>
            </a:r>
            <a:endParaRPr lang="sv-SE">
              <a:solidFill>
                <a:schemeClr val="bg2"/>
              </a:solidFill>
              <a:ea typeface="Calibri" panose="020F050202020403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36AD95-2000-458C-ABFB-A0FDC12550DA}"/>
              </a:ext>
            </a:extLst>
          </p:cNvPr>
          <p:cNvSpPr/>
          <p:nvPr/>
        </p:nvSpPr>
        <p:spPr>
          <a:xfrm>
            <a:off x="2458689" y="2486557"/>
            <a:ext cx="167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>
                <a:solidFill>
                  <a:schemeClr val="bg2"/>
                </a:solidFill>
                <a:ea typeface="Calibri" panose="020F0502020204030204" pitchFamily="34" charset="0"/>
              </a:rPr>
              <a:t>LATOUR</a:t>
            </a:r>
          </a:p>
          <a:p>
            <a:pPr algn="ctr">
              <a:spcAft>
                <a:spcPts val="0"/>
              </a:spcAft>
            </a:pPr>
            <a:r>
              <a:rPr lang="en-GB">
                <a:solidFill>
                  <a:schemeClr val="bg2"/>
                </a:solidFill>
                <a:ea typeface="Calibri" panose="020F0502020204030204" pitchFamily="34" charset="0"/>
              </a:rPr>
              <a:t>FREDRIK LYCKE </a:t>
            </a:r>
            <a:endParaRPr lang="sv-SE">
              <a:solidFill>
                <a:schemeClr val="bg2"/>
              </a:solidFill>
              <a:ea typeface="Calibri" panose="020F05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8E46AA-8C62-4306-AF90-E3C20E08FDD5}"/>
              </a:ext>
            </a:extLst>
          </p:cNvPr>
          <p:cNvSpPr/>
          <p:nvPr/>
        </p:nvSpPr>
        <p:spPr>
          <a:xfrm>
            <a:off x="4838837" y="1549378"/>
            <a:ext cx="2443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2000" b="1">
                <a:solidFill>
                  <a:schemeClr val="bg2"/>
                </a:solidFill>
                <a:ea typeface="Calibri" panose="020F0502020204030204" pitchFamily="34" charset="0"/>
              </a:rPr>
              <a:t>NET ON NET</a:t>
            </a:r>
          </a:p>
          <a:p>
            <a:pPr algn="ctr">
              <a:spcAft>
                <a:spcPts val="0"/>
              </a:spcAft>
            </a:pPr>
            <a:r>
              <a:rPr lang="sv-SE">
                <a:solidFill>
                  <a:schemeClr val="bg2"/>
                </a:solidFill>
                <a:ea typeface="Calibri" panose="020F0502020204030204" pitchFamily="34" charset="0"/>
              </a:rPr>
              <a:t>SUSANNE HOLMSTRÖM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DF574C7-E852-4777-A90D-3A8AC46C8A16}"/>
              </a:ext>
            </a:extLst>
          </p:cNvPr>
          <p:cNvSpPr/>
          <p:nvPr/>
        </p:nvSpPr>
        <p:spPr>
          <a:xfrm>
            <a:off x="4924853" y="2486476"/>
            <a:ext cx="2271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2000" b="1">
                <a:solidFill>
                  <a:schemeClr val="bg2"/>
                </a:solidFill>
                <a:ea typeface="Calibri" panose="020F0502020204030204" pitchFamily="34" charset="0"/>
              </a:rPr>
              <a:t>CELLBES AB</a:t>
            </a:r>
          </a:p>
          <a:p>
            <a:pPr algn="ctr">
              <a:spcAft>
                <a:spcPts val="0"/>
              </a:spcAft>
            </a:pPr>
            <a:r>
              <a:rPr lang="sv-SE">
                <a:solidFill>
                  <a:schemeClr val="bg2"/>
                </a:solidFill>
                <a:ea typeface="Calibri" panose="020F0502020204030204" pitchFamily="34" charset="0"/>
              </a:rPr>
              <a:t>CHARLOTTE NORDÉN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EFB4E5E-2F7C-4951-BD4F-686E0B2709D2}"/>
              </a:ext>
            </a:extLst>
          </p:cNvPr>
          <p:cNvSpPr/>
          <p:nvPr/>
        </p:nvSpPr>
        <p:spPr>
          <a:xfrm>
            <a:off x="1734954" y="4756193"/>
            <a:ext cx="5829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b="1">
                <a:solidFill>
                  <a:schemeClr val="accent1"/>
                </a:solidFill>
                <a:ea typeface="Calibri" panose="020F0502020204030204" pitchFamily="34" charset="0"/>
              </a:rPr>
              <a:t>TILLSAMMANS GÖR VI VÄSTSVERIGE STARKARE</a:t>
            </a:r>
          </a:p>
        </p:txBody>
      </p:sp>
    </p:spTree>
    <p:extLst>
      <p:ext uri="{BB962C8B-B14F-4D97-AF65-F5344CB8AC3E}">
        <p14:creationId xmlns:p14="http://schemas.microsoft.com/office/powerpoint/2010/main" val="25305598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0159" y="669881"/>
            <a:ext cx="8484238" cy="22257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sz="4950">
                <a:latin typeface="Gill Sans MT"/>
              </a:rPr>
              <a:t>Västsvenska Konjunkturindikatorn</a:t>
            </a:r>
            <a:br>
              <a:rPr lang="sv-SE" sz="4950">
                <a:latin typeface="Gill Sans MT"/>
              </a:rPr>
            </a:br>
            <a:r>
              <a:rPr lang="sv-SE" sz="4950">
                <a:solidFill>
                  <a:schemeClr val="accent4"/>
                </a:solidFill>
                <a:latin typeface="Gill Sans MT"/>
              </a:rPr>
              <a:t>APRIL 2020</a:t>
            </a:r>
            <a:br>
              <a:rPr lang="sv-SE" sz="1800">
                <a:latin typeface="Gill Sans MT" pitchFamily="34" charset="0"/>
              </a:rPr>
            </a:br>
            <a:endParaRPr lang="sv-SE" sz="1800"/>
          </a:p>
        </p:txBody>
      </p:sp>
      <p:sp>
        <p:nvSpPr>
          <p:cNvPr id="5" name="TextBox 4" descr="meta"/>
          <p:cNvSpPr txBox="1"/>
          <p:nvPr/>
        </p:nvSpPr>
        <p:spPr>
          <a:xfrm>
            <a:off x="639656" y="3761982"/>
            <a:ext cx="593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4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0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4904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6539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8174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9808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1443" algn="l" defTabSz="4016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defTabSz="401624">
              <a:defRPr/>
            </a:pPr>
            <a:r>
              <a:rPr lang="sv-SE" sz="1200">
                <a:solidFill>
                  <a:srgbClr val="E3D2B3"/>
                </a:solidFill>
                <a:latin typeface="Gill Sans MT" pitchFamily="34" charset="0"/>
              </a:rPr>
              <a:t>Företagspanelens enkätsvar inkom 7-8 april</a:t>
            </a:r>
          </a:p>
          <a:p>
            <a:pPr defTabSz="401624">
              <a:defRPr/>
            </a:pPr>
            <a:r>
              <a:rPr lang="sv-SE" sz="1200">
                <a:solidFill>
                  <a:srgbClr val="E3D2B3"/>
                </a:solidFill>
                <a:latin typeface="Gill Sans MT" pitchFamily="34" charset="0"/>
              </a:rPr>
              <a:t>Svarsfrekvens: 53 %</a:t>
            </a:r>
          </a:p>
          <a:p>
            <a:pPr defTabSz="401624">
              <a:defRPr/>
            </a:pPr>
            <a:r>
              <a:rPr lang="sv-SE" sz="1200">
                <a:solidFill>
                  <a:srgbClr val="E3D2B3"/>
                </a:solidFill>
                <a:latin typeface="Gill Sans MT" pitchFamily="34" charset="0"/>
              </a:rPr>
              <a:t>Antal svar: 214</a:t>
            </a:r>
          </a:p>
        </p:txBody>
      </p:sp>
    </p:spTree>
    <p:extLst>
      <p:ext uri="{BB962C8B-B14F-4D97-AF65-F5344CB8AC3E}">
        <p14:creationId xmlns:p14="http://schemas.microsoft.com/office/powerpoint/2010/main" val="37071322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BB63C3-8348-44D2-8985-701644FB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32" y="3445379"/>
            <a:ext cx="3537584" cy="15182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/>
              <a:t>I paritet med lägsta punkten under finanskrisen 2008</a:t>
            </a:r>
            <a:br>
              <a:rPr lang="sv-SE" sz="1800"/>
            </a:br>
            <a:br>
              <a:rPr lang="sv-SE" sz="1800"/>
            </a:br>
            <a:endParaRPr lang="sv-SE" sz="18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4CC1BD-0854-4700-8D54-0E996FB49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594" r="50209"/>
          <a:stretch/>
        </p:blipFill>
        <p:spPr>
          <a:xfrm>
            <a:off x="817895" y="376821"/>
            <a:ext cx="3323860" cy="287162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DE6D2C-B806-4068-88A3-2B2E33545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0" t="22514"/>
          <a:stretch/>
        </p:blipFill>
        <p:spPr>
          <a:xfrm>
            <a:off x="5035485" y="376821"/>
            <a:ext cx="3323860" cy="287162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A208E80-58DF-47E5-ADF1-5EEFD724A415}"/>
              </a:ext>
            </a:extLst>
          </p:cNvPr>
          <p:cNvSpPr txBox="1">
            <a:spLocks/>
          </p:cNvSpPr>
          <p:nvPr/>
        </p:nvSpPr>
        <p:spPr>
          <a:xfrm>
            <a:off x="5035486" y="3445379"/>
            <a:ext cx="3537584" cy="1518239"/>
          </a:xfrm>
          <a:prstGeom prst="rect">
            <a:avLst/>
          </a:prstGeom>
        </p:spPr>
        <p:txBody>
          <a:bodyPr vert="horz" lIns="60245" tIns="30122" rIns="60245" bIns="30122" rtlCol="0" anchor="t" anchorCtr="0">
            <a:noAutofit/>
          </a:bodyPr>
          <a:lstStyle>
            <a:lvl1pPr algn="l" defTabSz="53549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/>
              <a:t>Ej på 2008 års nivå men mest negativa sedan dess</a:t>
            </a:r>
            <a:br>
              <a:rPr lang="sv-SE" sz="1800"/>
            </a:br>
            <a:br>
              <a:rPr lang="sv-SE" sz="1800"/>
            </a:b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9879939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F4CC1BD-0854-4700-8D54-0E996FB49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581" r="50209"/>
          <a:stretch/>
        </p:blipFill>
        <p:spPr>
          <a:xfrm>
            <a:off x="572694" y="1403252"/>
            <a:ext cx="3866647" cy="25742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0DE6D2C-B806-4068-88A3-2B2E33545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63" b="92251" l="55216" r="95024">
                        <a14:backgroundMark x1="71018" y1="64845" x2="88883" y2="69897"/>
                        <a14:backgroundMark x1="88883" y1="69897" x2="86449" y2="78969"/>
                        <a14:backgroundMark x1="86449" y1="78969" x2="82854" y2="73402"/>
                        <a14:backgroundMark x1="64657" y1="67938" x2="64159" y2="81546"/>
                        <a14:backgroundMark x1="64159" y1="81546" x2="63440" y2="83918"/>
                        <a14:backgroundMark x1="69248" y1="62577" x2="72566" y2="66495"/>
                        <a14:backgroundMark x1="71460" y1="61134" x2="74170" y2="67629"/>
                        <a14:backgroundMark x1="65929" y1="63402" x2="68197" y2="72165"/>
                        <a14:backgroundMark x1="68197" y1="72165" x2="68308" y2="73918"/>
                        <a14:backgroundMark x1="68308" y1="61134" x2="71460" y2="7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0" t="22514"/>
          <a:stretch/>
        </p:blipFill>
        <p:spPr>
          <a:xfrm rot="192713">
            <a:off x="735174" y="681592"/>
            <a:ext cx="3870748" cy="3344099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A208E80-58DF-47E5-ADF1-5EEFD724A415}"/>
              </a:ext>
            </a:extLst>
          </p:cNvPr>
          <p:cNvSpPr txBox="1">
            <a:spLocks/>
          </p:cNvSpPr>
          <p:nvPr/>
        </p:nvSpPr>
        <p:spPr>
          <a:xfrm>
            <a:off x="4768403" y="1403252"/>
            <a:ext cx="3537584" cy="1725851"/>
          </a:xfrm>
          <a:prstGeom prst="rect">
            <a:avLst/>
          </a:prstGeom>
        </p:spPr>
        <p:txBody>
          <a:bodyPr vert="horz" lIns="60245" tIns="30122" rIns="60245" bIns="30122" rtlCol="0" anchor="t" anchorCtr="0">
            <a:noAutofit/>
          </a:bodyPr>
          <a:lstStyle>
            <a:lvl1pPr algn="l" defTabSz="53549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00">
                <a:solidFill>
                  <a:schemeClr val="accent4"/>
                </a:solidFill>
              </a:rPr>
              <a:t>Övergående kris?</a:t>
            </a:r>
          </a:p>
          <a:p>
            <a:endParaRPr lang="sv-SE" sz="1800"/>
          </a:p>
          <a:p>
            <a:r>
              <a:rPr lang="sv-SE" sz="1800">
                <a:solidFill>
                  <a:schemeClr val="bg2"/>
                </a:solidFill>
              </a:rPr>
              <a:t>Skillnader mellan bedömningen på 3- och 12 månaders sikt vittnar om tro på vändning inom överskådlig framtid</a:t>
            </a:r>
            <a:br>
              <a:rPr lang="sv-SE" sz="1800"/>
            </a:br>
            <a:br>
              <a:rPr lang="sv-SE" sz="1800"/>
            </a:br>
            <a:endParaRPr lang="sv-SE" sz="180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526F398-ED28-47DC-A49E-96FD866BA048}"/>
              </a:ext>
            </a:extLst>
          </p:cNvPr>
          <p:cNvSpPr txBox="1"/>
          <p:nvPr/>
        </p:nvSpPr>
        <p:spPr>
          <a:xfrm>
            <a:off x="1599645" y="2099603"/>
            <a:ext cx="78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>
                <a:solidFill>
                  <a:schemeClr val="tx2"/>
                </a:solidFill>
                <a:latin typeface="Gill Sans MT" pitchFamily="34" charset="0"/>
              </a:rPr>
              <a:t>12 mån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7FA6FE0-F2DA-4BAE-8105-8221FA468D0D}"/>
              </a:ext>
            </a:extLst>
          </p:cNvPr>
          <p:cNvSpPr txBox="1"/>
          <p:nvPr/>
        </p:nvSpPr>
        <p:spPr>
          <a:xfrm>
            <a:off x="1133374" y="2590214"/>
            <a:ext cx="784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>
                <a:solidFill>
                  <a:schemeClr val="tx2"/>
                </a:solidFill>
                <a:latin typeface="Gill Sans MT" pitchFamily="34" charset="0"/>
              </a:rPr>
              <a:t>3 mån</a:t>
            </a:r>
          </a:p>
        </p:txBody>
      </p:sp>
    </p:spTree>
    <p:extLst>
      <p:ext uri="{BB962C8B-B14F-4D97-AF65-F5344CB8AC3E}">
        <p14:creationId xmlns:p14="http://schemas.microsoft.com/office/powerpoint/2010/main" val="40319253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8A208E80-58DF-47E5-ADF1-5EEFD724A415}"/>
              </a:ext>
            </a:extLst>
          </p:cNvPr>
          <p:cNvSpPr txBox="1">
            <a:spLocks/>
          </p:cNvSpPr>
          <p:nvPr/>
        </p:nvSpPr>
        <p:spPr>
          <a:xfrm>
            <a:off x="920911" y="440096"/>
            <a:ext cx="7302178" cy="590843"/>
          </a:xfrm>
          <a:prstGeom prst="rect">
            <a:avLst/>
          </a:prstGeom>
        </p:spPr>
        <p:txBody>
          <a:bodyPr vert="horz" lIns="60245" tIns="30122" rIns="60245" bIns="30122" rtlCol="0" anchor="t" anchorCtr="0">
            <a:noAutofit/>
          </a:bodyPr>
          <a:lstStyle>
            <a:lvl1pPr algn="l" defTabSz="53549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300">
                <a:solidFill>
                  <a:schemeClr val="accent4"/>
                </a:solidFill>
              </a:rPr>
              <a:t>Konjunkturbedömning innan Corona </a:t>
            </a:r>
            <a:r>
              <a:rPr lang="sv-SE" sz="3300">
                <a:solidFill>
                  <a:schemeClr val="bg2"/>
                </a:solidFill>
              </a:rPr>
              <a:t>– och nu</a:t>
            </a:r>
          </a:p>
          <a:p>
            <a:br>
              <a:rPr lang="sv-SE" sz="1800"/>
            </a:br>
            <a:br>
              <a:rPr lang="sv-SE" sz="1800"/>
            </a:br>
            <a:endParaRPr lang="sv-SE" sz="18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ECDCC4-9180-4667-82A0-9F23E3126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/>
          <a:stretch/>
        </p:blipFill>
        <p:spPr>
          <a:xfrm>
            <a:off x="1400698" y="1516792"/>
            <a:ext cx="6096237" cy="2595770"/>
          </a:xfrm>
          <a:prstGeom prst="rect">
            <a:avLst/>
          </a:prstGeom>
        </p:spPr>
      </p:pic>
      <p:pic>
        <p:nvPicPr>
          <p:cNvPr id="8" name="Bildobjekt 7" descr="En bild som visar text, karta&#10;&#10;Automatiskt genererad beskrivning">
            <a:extLst>
              <a:ext uri="{FF2B5EF4-FFF2-40B4-BE49-F238E27FC236}">
                <a16:creationId xmlns:a16="http://schemas.microsoft.com/office/drawing/2014/main" id="{92C034D0-DC8E-45AD-AB02-896933A922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664" y1="85773" x2="26659" y2="81031"/>
                        <a14:foregroundMark x1="74170" y1="86289" x2="74945" y2="80103"/>
                        <a14:backgroundMark x1="30752" y1="68247" x2="39712" y2="81546"/>
                        <a14:backgroundMark x1="39712" y1="81546" x2="39934" y2="8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42" y="812410"/>
            <a:ext cx="6170093" cy="33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269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hlinkClick r:id="rId2"/>
            <a:extLst>
              <a:ext uri="{FF2B5EF4-FFF2-40B4-BE49-F238E27FC236}">
                <a16:creationId xmlns:a16="http://schemas.microsoft.com/office/drawing/2014/main" id="{0A405D64-2908-4544-AE57-6F72A2EC72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6350"/>
            <a:ext cx="9143998" cy="5143499"/>
          </a:xfrm>
        </p:spPr>
      </p:pic>
    </p:spTree>
    <p:extLst>
      <p:ext uri="{BB962C8B-B14F-4D97-AF65-F5344CB8AC3E}">
        <p14:creationId xmlns:p14="http://schemas.microsoft.com/office/powerpoint/2010/main" val="38471723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ALL_VSHK_2016_16-9">
  <a:themeElements>
    <a:clrScheme name="VSHK 2016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5587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56271CC3-6D34-48A0-8A24-F94CFEB4E3FB}"/>
    </a:ext>
  </a:extLst>
</a:theme>
</file>

<file path=ppt/theme/theme2.xml><?xml version="1.0" encoding="utf-8"?>
<a:theme xmlns:a="http://schemas.openxmlformats.org/drawingml/2006/main" name="1_MALL_VSHK-presentation_2016_16-9">
  <a:themeElements>
    <a:clrScheme name="VHK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87B9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6725AE29-82FA-4643-B1F9-056238E6EB1D}"/>
    </a:ext>
  </a:extLst>
</a:theme>
</file>

<file path=ppt/theme/theme3.xml><?xml version="1.0" encoding="utf-8"?>
<a:theme xmlns:a="http://schemas.openxmlformats.org/drawingml/2006/main" name="2_MALL_VSHK-presentation_2016_16-9">
  <a:themeElements>
    <a:clrScheme name="VHK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87B9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3B09E5D5-E745-4A31-9BF3-337F6581D546}"/>
    </a:ext>
  </a:extLst>
</a:theme>
</file>

<file path=ppt/theme/theme4.xml><?xml version="1.0" encoding="utf-8"?>
<a:theme xmlns:a="http://schemas.openxmlformats.org/drawingml/2006/main" name="3_MALL_VSHK-presentation_2016_16-9">
  <a:themeElements>
    <a:clrScheme name="VHK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87B9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BF4EA365-08B6-494B-A3C2-D9D40666B26E}"/>
    </a:ext>
  </a:extLst>
</a:theme>
</file>

<file path=ppt/theme/theme5.xml><?xml version="1.0" encoding="utf-8"?>
<a:theme xmlns:a="http://schemas.openxmlformats.org/drawingml/2006/main" name="4_MALL_VSHK-presentation_2016_16-9">
  <a:themeElements>
    <a:clrScheme name="VHK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87B9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06F97F6D-A918-455D-94B8-4FFAE7C4818F}"/>
    </a:ext>
  </a:extLst>
</a:theme>
</file>

<file path=ppt/theme/theme6.xml><?xml version="1.0" encoding="utf-8"?>
<a:theme xmlns:a="http://schemas.openxmlformats.org/drawingml/2006/main" name="5_MALL_VSHK-presentation_2016_16-9">
  <a:themeElements>
    <a:clrScheme name="VHK">
      <a:dk1>
        <a:srgbClr val="1D2A36"/>
      </a:dk1>
      <a:lt1>
        <a:srgbClr val="F2F2F2"/>
      </a:lt1>
      <a:dk2>
        <a:srgbClr val="333333"/>
      </a:dk2>
      <a:lt2>
        <a:srgbClr val="FFFFFF"/>
      </a:lt2>
      <a:accent1>
        <a:srgbClr val="0087B9"/>
      </a:accent1>
      <a:accent2>
        <a:srgbClr val="DB566C"/>
      </a:accent2>
      <a:accent3>
        <a:srgbClr val="1D2A36"/>
      </a:accent3>
      <a:accent4>
        <a:srgbClr val="E3D2B3"/>
      </a:accent4>
      <a:accent5>
        <a:srgbClr val="89C25D"/>
      </a:accent5>
      <a:accent6>
        <a:srgbClr val="98999E"/>
      </a:accent6>
      <a:hlink>
        <a:srgbClr val="89C25D"/>
      </a:hlink>
      <a:folHlink>
        <a:srgbClr val="DB566C"/>
      </a:folHlink>
    </a:clrScheme>
    <a:fontScheme name="VSHK2016">
      <a:majorFont>
        <a:latin typeface="Gill Sans MT"/>
        <a:ea typeface="Georgia"/>
        <a:cs typeface="Georgia"/>
      </a:majorFont>
      <a:minorFont>
        <a:latin typeface="Gill Sans MT"/>
        <a:ea typeface="Georgia"/>
        <a:cs typeface="Georg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i="0" dirty="0" err="1" smtClean="0">
            <a:solidFill>
              <a:schemeClr val="bg1"/>
            </a:solidFill>
            <a:effectLst/>
            <a:latin typeface="Gill Sans M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K mall" id="{769A41A8-B04B-4278-800B-0878F181AAD5}" vid="{AEBA8E1D-EDBA-481B-B72A-2B8CB7EE538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EDAE519D48E409C683141F575096A" ma:contentTypeVersion="12" ma:contentTypeDescription="Skapa ett nytt dokument." ma:contentTypeScope="" ma:versionID="7af6c10b63721ae3d415480927088412">
  <xsd:schema xmlns:xsd="http://www.w3.org/2001/XMLSchema" xmlns:xs="http://www.w3.org/2001/XMLSchema" xmlns:p="http://schemas.microsoft.com/office/2006/metadata/properties" xmlns:ns2="ee03d3f7-1210-48d7-a49f-f99cb41cbc1c" xmlns:ns3="1fa5081d-dea0-45b1-8f8b-b2bbb72f31f4" targetNamespace="http://schemas.microsoft.com/office/2006/metadata/properties" ma:root="true" ma:fieldsID="042dc1a1088d61b454e2d167d347b397" ns2:_="" ns3:_="">
    <xsd:import namespace="ee03d3f7-1210-48d7-a49f-f99cb41cbc1c"/>
    <xsd:import namespace="1fa5081d-dea0-45b1-8f8b-b2bbb72f3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3d3f7-1210-48d7-a49f-f99cb41cb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5081d-dea0-45b1-8f8b-b2bbb72f3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17B48E-84C0-4ACB-9941-75A8C38B90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DA5EB3-DA10-440D-B91C-62B0E0C74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3d3f7-1210-48d7-a49f-f99cb41cbc1c"/>
    <ds:schemaRef ds:uri="1fa5081d-dea0-45b1-8f8b-b2bbb72f3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A44278-0A2A-4D83-BB2D-A1B0FA522F7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VHK mall</Template>
  <TotalTime>2</TotalTime>
  <Words>174</Words>
  <Application>Microsoft Office PowerPoint</Application>
  <PresentationFormat>Bildspel på skärmen (16:9)</PresentationFormat>
  <Paragraphs>35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Gill Sans MT</vt:lpstr>
      <vt:lpstr>MALL_VSHK_2016_16-9</vt:lpstr>
      <vt:lpstr>1_MALL_VSHK-presentation_2016_16-9</vt:lpstr>
      <vt:lpstr>2_MALL_VSHK-presentation_2016_16-9</vt:lpstr>
      <vt:lpstr>3_MALL_VSHK-presentation_2016_16-9</vt:lpstr>
      <vt:lpstr>4_MALL_VSHK-presentation_2016_16-9</vt:lpstr>
      <vt:lpstr>5_MALL_VSHK-presentation_2016_16-9</vt:lpstr>
      <vt:lpstr>PowerPoint-presentation</vt:lpstr>
      <vt:lpstr>PowerPoint-presentation</vt:lpstr>
      <vt:lpstr>PowerPoint-presentation</vt:lpstr>
      <vt:lpstr>PowerPoint-presentation</vt:lpstr>
      <vt:lpstr>Västsvenska Konjunkturindikatorn APRIL 2020 </vt:lpstr>
      <vt:lpstr>I paritet med lägsta punkten under finanskrisen 2008 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TILLSAMMANS  GÖR VI VÄSTSVERIGE STARKARE</dc:title>
  <dc:creator>Anders Rahim Eriksson</dc:creator>
  <dc:description>Formgiven 2014 i samarbete med Tutman.</dc:description>
  <cp:lastModifiedBy>Anders Rahim Eriksson</cp:lastModifiedBy>
  <cp:revision>2</cp:revision>
  <dcterms:created xsi:type="dcterms:W3CDTF">2020-04-16T07:08:02Z</dcterms:created>
  <dcterms:modified xsi:type="dcterms:W3CDTF">2020-04-17T09:56:29Z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0x010100261EDAE519D48E409C683141F575096A</vt:lpwstr>
  </property>
</Properties>
</file>