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7" r:id="rId3"/>
    <p:sldId id="270" r:id="rId4"/>
    <p:sldId id="379" r:id="rId5"/>
    <p:sldId id="388" r:id="rId6"/>
    <p:sldId id="273" r:id="rId7"/>
    <p:sldId id="389" r:id="rId8"/>
    <p:sldId id="390" r:id="rId9"/>
    <p:sldId id="276" r:id="rId10"/>
    <p:sldId id="391" r:id="rId11"/>
    <p:sldId id="392" r:id="rId12"/>
    <p:sldId id="279" r:id="rId13"/>
    <p:sldId id="282" r:id="rId14"/>
    <p:sldId id="393" r:id="rId15"/>
    <p:sldId id="394" r:id="rId16"/>
    <p:sldId id="285" r:id="rId17"/>
    <p:sldId id="395" r:id="rId18"/>
    <p:sldId id="396" r:id="rId19"/>
    <p:sldId id="288" r:id="rId20"/>
    <p:sldId id="397" r:id="rId21"/>
    <p:sldId id="398" r:id="rId22"/>
    <p:sldId id="291" r:id="rId23"/>
    <p:sldId id="399" r:id="rId24"/>
    <p:sldId id="400" r:id="rId25"/>
    <p:sldId id="294" r:id="rId26"/>
    <p:sldId id="401" r:id="rId27"/>
    <p:sldId id="402" r:id="rId28"/>
    <p:sldId id="297" r:id="rId29"/>
    <p:sldId id="403" r:id="rId30"/>
    <p:sldId id="404" r:id="rId31"/>
    <p:sldId id="300" r:id="rId32"/>
    <p:sldId id="405" r:id="rId33"/>
    <p:sldId id="406" r:id="rId34"/>
    <p:sldId id="303" r:id="rId35"/>
    <p:sldId id="407" r:id="rId36"/>
    <p:sldId id="408" r:id="rId37"/>
    <p:sldId id="306" r:id="rId38"/>
    <p:sldId id="409" r:id="rId39"/>
    <p:sldId id="410" r:id="rId40"/>
    <p:sldId id="309" r:id="rId41"/>
    <p:sldId id="411" r:id="rId42"/>
    <p:sldId id="412" r:id="rId43"/>
    <p:sldId id="312" r:id="rId44"/>
    <p:sldId id="413" r:id="rId45"/>
    <p:sldId id="414" r:id="rId46"/>
    <p:sldId id="315" r:id="rId47"/>
    <p:sldId id="415" r:id="rId48"/>
    <p:sldId id="416" r:id="rId49"/>
    <p:sldId id="318" r:id="rId50"/>
    <p:sldId id="417" r:id="rId51"/>
    <p:sldId id="418" r:id="rId52"/>
    <p:sldId id="321" r:id="rId53"/>
    <p:sldId id="419" r:id="rId54"/>
    <p:sldId id="420" r:id="rId55"/>
    <p:sldId id="324" r:id="rId56"/>
    <p:sldId id="421" r:id="rId57"/>
    <p:sldId id="422" r:id="rId58"/>
    <p:sldId id="327" r:id="rId59"/>
    <p:sldId id="423" r:id="rId60"/>
    <p:sldId id="424" r:id="rId61"/>
    <p:sldId id="330" r:id="rId62"/>
    <p:sldId id="425" r:id="rId63"/>
    <p:sldId id="426" r:id="rId64"/>
    <p:sldId id="333" r:id="rId65"/>
    <p:sldId id="427" r:id="rId66"/>
    <p:sldId id="428" r:id="rId67"/>
    <p:sldId id="336" r:id="rId68"/>
    <p:sldId id="339" r:id="rId69"/>
    <p:sldId id="342" r:id="rId70"/>
    <p:sldId id="345" r:id="rId71"/>
    <p:sldId id="348" r:id="rId72"/>
    <p:sldId id="351" r:id="rId73"/>
    <p:sldId id="429" r:id="rId74"/>
    <p:sldId id="430" r:id="rId75"/>
    <p:sldId id="354" r:id="rId76"/>
    <p:sldId id="431" r:id="rId77"/>
    <p:sldId id="432" r:id="rId78"/>
    <p:sldId id="357" r:id="rId79"/>
    <p:sldId id="433" r:id="rId80"/>
    <p:sldId id="434" r:id="rId81"/>
    <p:sldId id="360" r:id="rId82"/>
    <p:sldId id="435" r:id="rId83"/>
    <p:sldId id="436" r:id="rId84"/>
    <p:sldId id="363" r:id="rId85"/>
    <p:sldId id="437" r:id="rId86"/>
    <p:sldId id="438" r:id="rId87"/>
    <p:sldId id="366" r:id="rId88"/>
    <p:sldId id="439" r:id="rId89"/>
    <p:sldId id="440" r:id="rId90"/>
    <p:sldId id="369" r:id="rId91"/>
    <p:sldId id="441" r:id="rId92"/>
    <p:sldId id="442" r:id="rId93"/>
    <p:sldId id="372" r:id="rId94"/>
    <p:sldId id="443" r:id="rId95"/>
    <p:sldId id="444" r:id="rId96"/>
    <p:sldId id="375" r:id="rId97"/>
    <p:sldId id="445" r:id="rId98"/>
    <p:sldId id="446" r:id="rId99"/>
    <p:sldId id="378" r:id="rId100"/>
  </p:sldIdLst>
  <p:sldSz cx="12192000" cy="6858000"/>
  <p:notesSz cx="6858000" cy="9144000"/>
  <p:custDataLst>
    <p:tags r:id="rId101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992993-C792-1F44-99E7-5EF22323BD56}" v="30" dt="2025-11-13T21:16:22.3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96"/>
    <p:restoredTop sz="94669"/>
  </p:normalViewPr>
  <p:slideViewPr>
    <p:cSldViewPr snapToGrid="0" snapToObjects="1">
      <p:cViewPr varScale="1">
        <p:scale>
          <a:sx n="59" d="100"/>
          <a:sy n="59" d="100"/>
        </p:scale>
        <p:origin x="84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703ABB-0DBC-C34E-BEC1-CB7E439AB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2CA20D9-7035-494A-9ABD-A0B630135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726840F-CBC1-4844-9DB2-B8D3B77C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8FAD-CE29-C34F-903D-740902BF9C58}" type="datetimeFigureOut">
              <a:rPr lang="sv-SE" smtClean="0"/>
              <a:t>2025-11-14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E73974-B74D-9541-8B82-132CD9F15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A63958B-7C60-8048-88A3-DDE960F30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798-A006-FC43-9057-2E61AA63CF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078207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9C57C2-9A12-504D-BABA-44193CD07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D78B487-F3C8-CF49-91F3-38C01A1F1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6006752-EC40-B74D-B65C-187ABCB57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8FAD-CE29-C34F-903D-740902BF9C58}" type="datetimeFigureOut">
              <a:rPr lang="sv-SE" smtClean="0"/>
              <a:t>2025-11-14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7A6F2D7-2F7B-6A46-9960-D5A3AF203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5847171-5DF8-164C-91B1-A56F06A7F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798-A006-FC43-9057-2E61AA63CF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776089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BCCA7F6C-93FB-2F4B-BA9C-5827EFA3C2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2F24ED8-ACE0-B148-81EB-C4B49CC1B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822B753-3857-9F4B-BB5C-DE44BE7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8FAD-CE29-C34F-903D-740902BF9C58}" type="datetimeFigureOut">
              <a:rPr lang="sv-SE" smtClean="0"/>
              <a:t>2025-11-14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7AAFAB0-77EB-F445-815E-47556B7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379717B-EECD-C148-9CD6-FC0A07EBF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798-A006-FC43-9057-2E61AA63CF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233060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62026B-1351-5149-92B0-32D616018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03F1AF2-9C6E-CA49-A680-10CA4811E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CCC2D8B-7E64-F749-B1FF-5373F572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8FAD-CE29-C34F-903D-740902BF9C58}" type="datetimeFigureOut">
              <a:rPr lang="sv-SE" smtClean="0"/>
              <a:t>2025-11-14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A635F66-7E00-D949-9DE8-1C5D2C93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5C934A0-FB62-DC4F-942A-E55F4496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798-A006-FC43-9057-2E61AA63CF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676360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D21948-E185-E742-BCAB-2CCAD20B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BDDB8C8-1497-5940-9040-76A1417BA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0ED5C-660B-254B-95C5-803BD983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8FAD-CE29-C34F-903D-740902BF9C58}" type="datetimeFigureOut">
              <a:rPr lang="sv-SE" smtClean="0"/>
              <a:t>2025-11-14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D26D011-D4CA-AB42-8C9A-3D491B685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5D077D-9F84-1447-9BCB-7DEFCFF1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798-A006-FC43-9057-2E61AA63CF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87068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F930B8-4B4D-034C-8D9A-01EF91ACA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3853FAF-4CDF-D54A-A181-E034566D38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11591F0-9C14-D348-BC49-D6C142947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4E1ABC6-93CF-DE4F-B888-7CF87922B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8FAD-CE29-C34F-903D-740902BF9C58}" type="datetimeFigureOut">
              <a:rPr lang="sv-SE" smtClean="0"/>
              <a:t>2025-11-14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6CA842C-1143-0840-9938-2019EE4ED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E421EAD-96E8-7E4E-AE07-96636E7F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798-A006-FC43-9057-2E61AA63CF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83204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2FBC3D-1918-084C-A216-4149617A6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9E0B32C-33C5-F34A-9AE1-E1EE01581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F6DF1BB-5775-D94C-9F1A-01187E805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1D1C9FA-1B42-3F4C-AFBA-C3171A19D0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6D24A4-E32F-7E48-BB75-8DBBF976F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C664DA0-825C-944A-ABD5-55517A041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8FAD-CE29-C34F-903D-740902BF9C58}" type="datetimeFigureOut">
              <a:rPr lang="sv-SE" smtClean="0"/>
              <a:t>2025-11-14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0D9C1C5-19AA-FF49-8888-251B3EB0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8ACE2FC-03AD-5243-8125-5894DEC6C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798-A006-FC43-9057-2E61AA63CF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15188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76B7F1-D43E-9541-8A5C-11D2F7C36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2B76AB4-8D98-6141-AD34-6020E0284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8FAD-CE29-C34F-903D-740902BF9C58}" type="datetimeFigureOut">
              <a:rPr lang="sv-SE" smtClean="0"/>
              <a:t>2025-11-14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1F60378-C37A-CE42-A1A4-69C9FDE9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2425D4D-7DC1-BC48-90EA-E536CE1C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798-A006-FC43-9057-2E61AA63CF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591166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1DC52F3-6604-144E-A086-E8000C53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8FAD-CE29-C34F-903D-740902BF9C58}" type="datetimeFigureOut">
              <a:rPr lang="sv-SE" smtClean="0"/>
              <a:t>2025-11-14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5CD6F25-56CF-1D4F-9311-DDF23BB9F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CEFA67B-D59D-6048-BB2B-8EA91D798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798-A006-FC43-9057-2E61AA63CF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49030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FB2C49-FF48-0F41-A59F-209D1294C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6C3B2AB-FA76-DA4A-B39F-97FBB599C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6D52803-620B-7140-B497-C22C33B3F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8C06E73-64C3-0A46-8362-59CA73CB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8FAD-CE29-C34F-903D-740902BF9C58}" type="datetimeFigureOut">
              <a:rPr lang="sv-SE" smtClean="0"/>
              <a:t>2025-11-14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BD17AED-9F16-C84A-8E74-EFB3308EB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4E329AD-8653-A744-A1E4-DAF5F802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798-A006-FC43-9057-2E61AA63CF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498348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7F8575-2060-2643-98DB-3619960A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008FAA8-F56A-FD4F-8146-269E4B2E6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9892C2C-F01C-634E-A589-F108B279E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9520B16-5CA7-1E41-862A-DA6C2D919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8FAD-CE29-C34F-903D-740902BF9C58}" type="datetimeFigureOut">
              <a:rPr lang="sv-SE" smtClean="0"/>
              <a:t>2025-11-14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4B4C5E5-A40B-5142-AB18-D64739614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1BD6593-0388-6C46-A4BC-FF8D2E75F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2798-A006-FC43-9057-2E61AA63CF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13652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4FDB12B-5F77-A849-83AF-DEA689703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5ACDB8A-8DF4-8846-8A25-179EFB9FD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3B813D1-D8D5-1E48-A82A-38E8FBD93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68FAD-CE29-C34F-903D-740902BF9C58}" type="datetimeFigureOut">
              <a:rPr lang="sv-SE" smtClean="0"/>
              <a:t>2025-11-14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5CAAEF-1C33-F149-8EEF-41CC41437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5E4F2A7-1465-7A4E-85EF-9E2B8751B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92798-A006-FC43-9057-2E61AA63CF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072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8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7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8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7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4.png"/><Relationship Id="rId26" Type="http://schemas.openxmlformats.org/officeDocument/2006/relationships/image" Target="../media/image31.png"/><Relationship Id="rId39" Type="http://schemas.openxmlformats.org/officeDocument/2006/relationships/image" Target="../media/image47.png"/><Relationship Id="rId21" Type="http://schemas.openxmlformats.org/officeDocument/2006/relationships/image" Target="../media/image26.png"/><Relationship Id="rId34" Type="http://schemas.openxmlformats.org/officeDocument/2006/relationships/image" Target="../media/image42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7.png"/><Relationship Id="rId41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40.png"/><Relationship Id="rId37" Type="http://schemas.openxmlformats.org/officeDocument/2006/relationships/image" Target="../media/image45.png"/><Relationship Id="rId40" Type="http://schemas.openxmlformats.org/officeDocument/2006/relationships/image" Target="../media/image32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28" Type="http://schemas.openxmlformats.org/officeDocument/2006/relationships/image" Target="../media/image36.png"/><Relationship Id="rId36" Type="http://schemas.openxmlformats.org/officeDocument/2006/relationships/image" Target="../media/image44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31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openxmlformats.org/officeDocument/2006/relationships/image" Target="../media/image43.png"/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5" Type="http://schemas.openxmlformats.org/officeDocument/2006/relationships/image" Target="../media/image30.png"/><Relationship Id="rId33" Type="http://schemas.openxmlformats.org/officeDocument/2006/relationships/image" Target="../media/image41.png"/><Relationship Id="rId38" Type="http://schemas.openxmlformats.org/officeDocument/2006/relationships/image" Target="../media/image4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24.png"/><Relationship Id="rId26" Type="http://schemas.openxmlformats.org/officeDocument/2006/relationships/image" Target="../media/image58.png"/><Relationship Id="rId39" Type="http://schemas.openxmlformats.org/officeDocument/2006/relationships/image" Target="../media/image67.png"/><Relationship Id="rId21" Type="http://schemas.openxmlformats.org/officeDocument/2006/relationships/image" Target="../media/image27.png"/><Relationship Id="rId34" Type="http://schemas.openxmlformats.org/officeDocument/2006/relationships/image" Target="../media/image63.png"/><Relationship Id="rId7" Type="http://schemas.openxmlformats.org/officeDocument/2006/relationships/image" Target="../media/image52.png"/><Relationship Id="rId12" Type="http://schemas.openxmlformats.org/officeDocument/2006/relationships/image" Target="../media/image17.png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33" Type="http://schemas.openxmlformats.org/officeDocument/2006/relationships/image" Target="../media/image62.png"/><Relationship Id="rId38" Type="http://schemas.openxmlformats.org/officeDocument/2006/relationships/image" Target="../media/image66.png"/><Relationship Id="rId2" Type="http://schemas.openxmlformats.org/officeDocument/2006/relationships/image" Target="../media/image48.png"/><Relationship Id="rId16" Type="http://schemas.openxmlformats.org/officeDocument/2006/relationships/image" Target="../media/image21.png"/><Relationship Id="rId20" Type="http://schemas.openxmlformats.org/officeDocument/2006/relationships/image" Target="../media/image56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16.png"/><Relationship Id="rId24" Type="http://schemas.openxmlformats.org/officeDocument/2006/relationships/image" Target="../media/image57.png"/><Relationship Id="rId32" Type="http://schemas.openxmlformats.org/officeDocument/2006/relationships/image" Target="../media/image61.png"/><Relationship Id="rId37" Type="http://schemas.openxmlformats.org/officeDocument/2006/relationships/image" Target="../media/image65.png"/><Relationship Id="rId40" Type="http://schemas.openxmlformats.org/officeDocument/2006/relationships/image" Target="../media/image33.png"/><Relationship Id="rId5" Type="http://schemas.openxmlformats.org/officeDocument/2006/relationships/image" Target="../media/image50.png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28" Type="http://schemas.openxmlformats.org/officeDocument/2006/relationships/image" Target="../media/image59.png"/><Relationship Id="rId36" Type="http://schemas.openxmlformats.org/officeDocument/2006/relationships/image" Target="../media/image42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31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55.png"/><Relationship Id="rId22" Type="http://schemas.openxmlformats.org/officeDocument/2006/relationships/image" Target="../media/image26.png"/><Relationship Id="rId27" Type="http://schemas.openxmlformats.org/officeDocument/2006/relationships/image" Target="../media/image36.png"/><Relationship Id="rId30" Type="http://schemas.openxmlformats.org/officeDocument/2006/relationships/image" Target="../media/image60.png"/><Relationship Id="rId35" Type="http://schemas.openxmlformats.org/officeDocument/2006/relationships/image" Target="../media/image64.png"/><Relationship Id="rId8" Type="http://schemas.openxmlformats.org/officeDocument/2006/relationships/image" Target="../media/image53.png"/><Relationship Id="rId3" Type="http://schemas.openxmlformats.org/officeDocument/2006/relationships/image" Target="../media/image4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24.png"/><Relationship Id="rId26" Type="http://schemas.openxmlformats.org/officeDocument/2006/relationships/image" Target="../media/image61.png"/><Relationship Id="rId21" Type="http://schemas.openxmlformats.org/officeDocument/2006/relationships/image" Target="../media/image26.png"/><Relationship Id="rId34" Type="http://schemas.openxmlformats.org/officeDocument/2006/relationships/image" Target="../media/image74.png"/><Relationship Id="rId7" Type="http://schemas.openxmlformats.org/officeDocument/2006/relationships/image" Target="../media/image52.png"/><Relationship Id="rId12" Type="http://schemas.openxmlformats.org/officeDocument/2006/relationships/image" Target="../media/image17.png"/><Relationship Id="rId17" Type="http://schemas.openxmlformats.org/officeDocument/2006/relationships/image" Target="../media/image25.png"/><Relationship Id="rId25" Type="http://schemas.openxmlformats.org/officeDocument/2006/relationships/image" Target="../media/image36.png"/><Relationship Id="rId33" Type="http://schemas.openxmlformats.org/officeDocument/2006/relationships/image" Target="../media/image73.png"/><Relationship Id="rId2" Type="http://schemas.openxmlformats.org/officeDocument/2006/relationships/image" Target="../media/image48.png"/><Relationship Id="rId16" Type="http://schemas.openxmlformats.org/officeDocument/2006/relationships/image" Target="../media/image21.png"/><Relationship Id="rId20" Type="http://schemas.openxmlformats.org/officeDocument/2006/relationships/image" Target="../media/image68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16.png"/><Relationship Id="rId24" Type="http://schemas.openxmlformats.org/officeDocument/2006/relationships/image" Target="../media/image58.png"/><Relationship Id="rId32" Type="http://schemas.openxmlformats.org/officeDocument/2006/relationships/image" Target="../media/image72.png"/><Relationship Id="rId37" Type="http://schemas.openxmlformats.org/officeDocument/2006/relationships/image" Target="../media/image33.png"/><Relationship Id="rId5" Type="http://schemas.openxmlformats.org/officeDocument/2006/relationships/image" Target="../media/image50.png"/><Relationship Id="rId15" Type="http://schemas.openxmlformats.org/officeDocument/2006/relationships/image" Target="../media/image22.png"/><Relationship Id="rId23" Type="http://schemas.openxmlformats.org/officeDocument/2006/relationships/image" Target="../media/image57.png"/><Relationship Id="rId28" Type="http://schemas.openxmlformats.org/officeDocument/2006/relationships/image" Target="../media/image60.png"/><Relationship Id="rId36" Type="http://schemas.openxmlformats.org/officeDocument/2006/relationships/image" Target="../media/image67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31" Type="http://schemas.openxmlformats.org/officeDocument/2006/relationships/image" Target="../media/image62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55.png"/><Relationship Id="rId22" Type="http://schemas.openxmlformats.org/officeDocument/2006/relationships/image" Target="../media/image69.png"/><Relationship Id="rId27" Type="http://schemas.openxmlformats.org/officeDocument/2006/relationships/image" Target="../media/image70.png"/><Relationship Id="rId30" Type="http://schemas.openxmlformats.org/officeDocument/2006/relationships/image" Target="../media/image71.png"/><Relationship Id="rId35" Type="http://schemas.openxmlformats.org/officeDocument/2006/relationships/image" Target="../media/image75.png"/><Relationship Id="rId8" Type="http://schemas.openxmlformats.org/officeDocument/2006/relationships/image" Target="../media/image53.png"/><Relationship Id="rId3" Type="http://schemas.openxmlformats.org/officeDocument/2006/relationships/image" Target="../media/image4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9.png"/><Relationship Id="rId7" Type="http://schemas.openxmlformats.org/officeDocument/2006/relationships/image" Target="../media/image172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5.png"/><Relationship Id="rId7" Type="http://schemas.openxmlformats.org/officeDocument/2006/relationships/image" Target="../media/image177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png"/><Relationship Id="rId5" Type="http://schemas.openxmlformats.org/officeDocument/2006/relationships/image" Target="../media/image173.pn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8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png"/><Relationship Id="rId5" Type="http://schemas.openxmlformats.org/officeDocument/2006/relationships/image" Target="../media/image181.png"/><Relationship Id="rId4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89.png"/><Relationship Id="rId7" Type="http://schemas.openxmlformats.org/officeDocument/2006/relationships/image" Target="../media/image19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4.png"/><Relationship Id="rId7" Type="http://schemas.openxmlformats.org/officeDocument/2006/relationships/image" Target="../media/image20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6.png"/><Relationship Id="rId5" Type="http://schemas.openxmlformats.org/officeDocument/2006/relationships/image" Target="../media/image183.png"/><Relationship Id="rId4" Type="http://schemas.openxmlformats.org/officeDocument/2006/relationships/image" Target="../media/image20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78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78.png"/><Relationship Id="rId7" Type="http://schemas.openxmlformats.org/officeDocument/2006/relationships/image" Target="../media/image22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78.png"/><Relationship Id="rId7" Type="http://schemas.openxmlformats.org/officeDocument/2006/relationships/image" Target="../media/image22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78.png"/><Relationship Id="rId7" Type="http://schemas.openxmlformats.org/officeDocument/2006/relationships/image" Target="../media/image22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image" Target="../media/image78.png"/><Relationship Id="rId7" Type="http://schemas.openxmlformats.org/officeDocument/2006/relationships/image" Target="../media/image23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78.png"/><Relationship Id="rId7" Type="http://schemas.openxmlformats.org/officeDocument/2006/relationships/image" Target="../media/image24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78.png"/><Relationship Id="rId7" Type="http://schemas.openxmlformats.org/officeDocument/2006/relationships/image" Target="../media/image24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78.png"/><Relationship Id="rId7" Type="http://schemas.openxmlformats.org/officeDocument/2006/relationships/image" Target="../media/image25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78.png"/><Relationship Id="rId7" Type="http://schemas.openxmlformats.org/officeDocument/2006/relationships/image" Target="../media/image25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5.png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78.png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78.png"/><Relationship Id="rId7" Type="http://schemas.openxmlformats.org/officeDocument/2006/relationships/image" Target="../media/image25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26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2.png"/><Relationship Id="rId5" Type="http://schemas.openxmlformats.org/officeDocument/2006/relationships/image" Target="../media/image261.png"/><Relationship Id="rId4" Type="http://schemas.openxmlformats.org/officeDocument/2006/relationships/image" Target="../media/image26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26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27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4" Type="http://schemas.openxmlformats.org/officeDocument/2006/relationships/image" Target="../media/image26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78.png"/><Relationship Id="rId7" Type="http://schemas.openxmlformats.org/officeDocument/2006/relationships/image" Target="../media/image2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4.png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78.png"/><Relationship Id="rId7" Type="http://schemas.openxmlformats.org/officeDocument/2006/relationships/image" Target="../media/image2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78.png"/><Relationship Id="rId7" Type="http://schemas.openxmlformats.org/officeDocument/2006/relationships/image" Target="../media/image2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6.png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9.png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2.png"/><Relationship Id="rId5" Type="http://schemas.openxmlformats.org/officeDocument/2006/relationships/image" Target="../media/image291.png"/><Relationship Id="rId4" Type="http://schemas.openxmlformats.org/officeDocument/2006/relationships/image" Target="../media/image2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78.png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78.png"/><Relationship Id="rId7" Type="http://schemas.openxmlformats.org/officeDocument/2006/relationships/image" Target="../media/image29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5.png"/><Relationship Id="rId5" Type="http://schemas.openxmlformats.org/officeDocument/2006/relationships/image" Target="../media/image294.png"/><Relationship Id="rId4" Type="http://schemas.openxmlformats.org/officeDocument/2006/relationships/image" Target="../media/image293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78.png"/><Relationship Id="rId7" Type="http://schemas.openxmlformats.org/officeDocument/2006/relationships/image" Target="../media/image29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5.png"/><Relationship Id="rId5" Type="http://schemas.openxmlformats.org/officeDocument/2006/relationships/image" Target="../media/image298.png"/><Relationship Id="rId4" Type="http://schemas.openxmlformats.org/officeDocument/2006/relationships/image" Target="../media/image297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78.png"/><Relationship Id="rId7" Type="http://schemas.openxmlformats.org/officeDocument/2006/relationships/image" Target="../media/image30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2.png"/><Relationship Id="rId5" Type="http://schemas.openxmlformats.org/officeDocument/2006/relationships/image" Target="../media/image301.png"/><Relationship Id="rId4" Type="http://schemas.openxmlformats.org/officeDocument/2006/relationships/image" Target="../media/image30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78.png"/><Relationship Id="rId7" Type="http://schemas.openxmlformats.org/officeDocument/2006/relationships/image" Target="../media/image30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304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78.png"/><Relationship Id="rId7" Type="http://schemas.openxmlformats.org/officeDocument/2006/relationships/image" Target="../media/image31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0.png"/><Relationship Id="rId5" Type="http://schemas.openxmlformats.org/officeDocument/2006/relationships/image" Target="../media/image309.png"/><Relationship Id="rId4" Type="http://schemas.openxmlformats.org/officeDocument/2006/relationships/image" Target="../media/image308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78.png"/><Relationship Id="rId7" Type="http://schemas.openxmlformats.org/officeDocument/2006/relationships/image" Target="../media/image31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6.png"/><Relationship Id="rId5" Type="http://schemas.openxmlformats.org/officeDocument/2006/relationships/image" Target="../media/image313.png"/><Relationship Id="rId4" Type="http://schemas.openxmlformats.org/officeDocument/2006/relationships/image" Target="../media/image312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78.png"/><Relationship Id="rId7" Type="http://schemas.openxmlformats.org/officeDocument/2006/relationships/image" Target="../media/image31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6.png"/><Relationship Id="rId5" Type="http://schemas.openxmlformats.org/officeDocument/2006/relationships/image" Target="../media/image315.png"/><Relationship Id="rId4" Type="http://schemas.openxmlformats.org/officeDocument/2006/relationships/image" Target="../media/image308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78.png"/><Relationship Id="rId7" Type="http://schemas.openxmlformats.org/officeDocument/2006/relationships/image" Target="../media/image32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5" Type="http://schemas.openxmlformats.org/officeDocument/2006/relationships/image" Target="../media/image319.png"/><Relationship Id="rId4" Type="http://schemas.openxmlformats.org/officeDocument/2006/relationships/image" Target="../media/image318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78.png"/><Relationship Id="rId7" Type="http://schemas.openxmlformats.org/officeDocument/2006/relationships/image" Target="../media/image32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6.png"/><Relationship Id="rId5" Type="http://schemas.openxmlformats.org/officeDocument/2006/relationships/image" Target="../media/image322.png"/><Relationship Id="rId4" Type="http://schemas.openxmlformats.org/officeDocument/2006/relationships/image" Target="../media/image31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32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6.png"/><Relationship Id="rId5" Type="http://schemas.openxmlformats.org/officeDocument/2006/relationships/image" Target="../media/image325.png"/><Relationship Id="rId4" Type="http://schemas.openxmlformats.org/officeDocument/2006/relationships/image" Target="../media/image3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815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469900" y="419100"/>
            <a:ext cx="33909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00355D"/>
                </a:solidFill>
                <a:latin typeface="arial"/>
              </a:rPr>
              <a:t> Rapportsläpp</a:t>
            </a:r>
          </a:p>
        </p:txBody>
      </p:sp>
      <p:sp>
        <p:nvSpPr>
          <p:cNvPr id="4" name="New shape"/>
          <p:cNvSpPr/>
          <p:nvPr/>
        </p:nvSpPr>
        <p:spPr>
          <a:xfrm>
            <a:off x="469900" y="1308100"/>
            <a:ext cx="14478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 </a:t>
            </a:r>
            <a:r>
              <a:rPr sz="3600">
                <a:solidFill>
                  <a:srgbClr val="00355D"/>
                </a:solidFill>
                <a:latin typeface="arial"/>
              </a:rPr>
              <a:t>2025</a:t>
            </a:r>
          </a:p>
        </p:txBody>
      </p:sp>
      <p:pic>
        <p:nvPicPr>
          <p:cNvPr id="5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067300" y="749300"/>
            <a:ext cx="3238500" cy="21082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001000" y="0"/>
            <a:ext cx="4597400" cy="36703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5295900" y="2540000"/>
            <a:ext cx="5981700" cy="31877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5295900" y="4267200"/>
            <a:ext cx="6172200" cy="30099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101600" y="6299200"/>
            <a:ext cx="4953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1066800"/>
            <a:ext cx="2971800" cy="284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jämställda styrelser per län 2024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0" y="139700"/>
            <a:ext cx="8534400" cy="66294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" y="76200"/>
            <a:ext cx="495300" cy="4572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4914900"/>
            <a:ext cx="3505200" cy="2628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1257300" y="5651500"/>
            <a:ext cx="990600" cy="9144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7F7F7F"/>
                </a:solidFill>
                <a:latin typeface="arial"/>
              </a:rPr>
              <a:t>Sverige</a:t>
            </a:r>
          </a:p>
        </p:txBody>
      </p:sp>
    </p:spTree>
    <p:extLst>
      <p:ext uri="{BB962C8B-B14F-4D97-AF65-F5344CB8AC3E}">
        <p14:creationId xmlns:p14="http://schemas.microsoft.com/office/powerpoint/2010/main" val="409227797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1066800"/>
            <a:ext cx="2971800" cy="284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2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2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3600" dirty="0">
                <a:solidFill>
                  <a:srgbClr val="FFFFFF"/>
                </a:solidFill>
                <a:latin typeface="arial"/>
              </a:rPr>
              <a:t>Andel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jämställda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styrelser</a:t>
            </a:r>
            <a:r>
              <a:rPr sz="3600" dirty="0">
                <a:solidFill>
                  <a:srgbClr val="FFFFFF"/>
                </a:solidFill>
                <a:latin typeface="arial"/>
              </a:rPr>
              <a:t> per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län</a:t>
            </a:r>
            <a:r>
              <a:rPr sz="3600" dirty="0">
                <a:solidFill>
                  <a:srgbClr val="FFFFFF"/>
                </a:solidFill>
                <a:latin typeface="arial"/>
              </a:rPr>
              <a:t> 202</a:t>
            </a:r>
            <a:r>
              <a:rPr lang="sv-SE" sz="3600" dirty="0">
                <a:solidFill>
                  <a:srgbClr val="FFFFFF"/>
                </a:solidFill>
                <a:latin typeface="arial"/>
              </a:rPr>
              <a:t>3</a:t>
            </a:r>
            <a:endParaRPr sz="36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0" y="139700"/>
            <a:ext cx="8534400" cy="66294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" y="76200"/>
            <a:ext cx="495300" cy="4572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4914900"/>
            <a:ext cx="3505200" cy="2628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1257300" y="5651500"/>
            <a:ext cx="990600" cy="9144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7F7F7F"/>
                </a:solidFill>
                <a:latin typeface="arial"/>
              </a:rPr>
              <a:t>Sverige</a:t>
            </a:r>
          </a:p>
        </p:txBody>
      </p:sp>
    </p:spTree>
    <p:extLst>
      <p:ext uri="{BB962C8B-B14F-4D97-AF65-F5344CB8AC3E}">
        <p14:creationId xmlns:p14="http://schemas.microsoft.com/office/powerpoint/2010/main" val="150343167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95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5400" y="76200"/>
            <a:ext cx="59182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>
                <a:solidFill>
                  <a:srgbClr val="FFFFFF"/>
                </a:solidFill>
                <a:latin typeface="arial"/>
              </a:rPr>
              <a:t>Andel kvinnor i styrelserna per län 2025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25400" y="546100"/>
            <a:ext cx="5905500" cy="62357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10300" y="558800"/>
            <a:ext cx="5905500" cy="6235700"/>
          </a:xfrm>
          <a:prstGeom prst="rect">
            <a:avLst/>
          </a:prstGeom>
        </p:spPr>
      </p:pic>
      <p:sp>
        <p:nvSpPr>
          <p:cNvPr id="6" name="New shape"/>
          <p:cNvSpPr/>
          <p:nvPr/>
        </p:nvSpPr>
        <p:spPr>
          <a:xfrm>
            <a:off x="6210300" y="76200"/>
            <a:ext cx="59182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>
                <a:solidFill>
                  <a:srgbClr val="FFFFFF"/>
                </a:solidFill>
                <a:latin typeface="arial"/>
              </a:rPr>
              <a:t>Andel jämställda styrelser per län 2025</a:t>
            </a: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342900"/>
            <a:ext cx="65913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i styrelserna</a:t>
            </a:r>
          </a:p>
        </p:txBody>
      </p:sp>
      <p:sp>
        <p:nvSpPr>
          <p:cNvPr id="4" name="New shape"/>
          <p:cNvSpPr/>
          <p:nvPr/>
        </p:nvSpPr>
        <p:spPr>
          <a:xfrm>
            <a:off x="5181600" y="17018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2025</a:t>
            </a:r>
          </a:p>
        </p:txBody>
      </p:sp>
      <p:sp>
        <p:nvSpPr>
          <p:cNvPr id="5" name="New shape"/>
          <p:cNvSpPr/>
          <p:nvPr/>
        </p:nvSpPr>
        <p:spPr>
          <a:xfrm>
            <a:off x="8788400" y="12700"/>
            <a:ext cx="32512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800" i="1">
                <a:solidFill>
                  <a:srgbClr val="FFFFFF"/>
                </a:solidFill>
                <a:latin typeface="arial"/>
              </a:rPr>
              <a:t>% av alla ledamöter som i år är kvinnor. </a:t>
            </a:r>
          </a:p>
        </p:txBody>
      </p:sp>
      <p:pic>
        <p:nvPicPr>
          <p:cNvPr id="6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156200" y="4559300"/>
            <a:ext cx="1854200" cy="16764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61595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pic>
        <p:nvPicPr>
          <p:cNvPr id="8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90500" y="2120900"/>
            <a:ext cx="11811000" cy="76073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210800" y="977900"/>
            <a:ext cx="19812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342900"/>
            <a:ext cx="65913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i styrelserna</a:t>
            </a:r>
          </a:p>
        </p:txBody>
      </p:sp>
      <p:sp>
        <p:nvSpPr>
          <p:cNvPr id="4" name="New shape"/>
          <p:cNvSpPr/>
          <p:nvPr/>
        </p:nvSpPr>
        <p:spPr>
          <a:xfrm>
            <a:off x="5181600" y="17018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2024</a:t>
            </a:r>
          </a:p>
        </p:txBody>
      </p:sp>
      <p:sp>
        <p:nvSpPr>
          <p:cNvPr id="5" name="New shape"/>
          <p:cNvSpPr/>
          <p:nvPr/>
        </p:nvSpPr>
        <p:spPr>
          <a:xfrm>
            <a:off x="8788400" y="12700"/>
            <a:ext cx="32512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800" i="1">
                <a:solidFill>
                  <a:srgbClr val="FFFFFF"/>
                </a:solidFill>
                <a:latin typeface="arial"/>
              </a:rPr>
              <a:t>% av alla ledamöter som i år är kvinnor. </a:t>
            </a:r>
          </a:p>
        </p:txBody>
      </p:sp>
      <p:pic>
        <p:nvPicPr>
          <p:cNvPr id="6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156200" y="4559300"/>
            <a:ext cx="1854200" cy="16764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61595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pic>
        <p:nvPicPr>
          <p:cNvPr id="8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90500" y="2120900"/>
            <a:ext cx="11811000" cy="76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0977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342900"/>
            <a:ext cx="65913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i styrelserna</a:t>
            </a:r>
          </a:p>
        </p:txBody>
      </p:sp>
      <p:sp>
        <p:nvSpPr>
          <p:cNvPr id="4" name="New shape"/>
          <p:cNvSpPr/>
          <p:nvPr/>
        </p:nvSpPr>
        <p:spPr>
          <a:xfrm>
            <a:off x="5181600" y="17018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 dirty="0">
                <a:solidFill>
                  <a:srgbClr val="FFFFFF"/>
                </a:solidFill>
                <a:latin typeface="calibri"/>
              </a:rPr>
              <a:t>202</a:t>
            </a:r>
            <a:r>
              <a:rPr lang="sv-SE" sz="3800" b="1" dirty="0">
                <a:solidFill>
                  <a:srgbClr val="FFFFFF"/>
                </a:solidFill>
                <a:latin typeface="calibri"/>
              </a:rPr>
              <a:t>3</a:t>
            </a:r>
            <a:endParaRPr sz="3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New shape"/>
          <p:cNvSpPr/>
          <p:nvPr/>
        </p:nvSpPr>
        <p:spPr>
          <a:xfrm>
            <a:off x="8788400" y="12700"/>
            <a:ext cx="32512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800" i="1">
                <a:solidFill>
                  <a:srgbClr val="FFFFFF"/>
                </a:solidFill>
                <a:latin typeface="arial"/>
              </a:rPr>
              <a:t>% av alla ledamöter som i år är kvinnor. </a:t>
            </a:r>
          </a:p>
        </p:txBody>
      </p:sp>
      <p:pic>
        <p:nvPicPr>
          <p:cNvPr id="6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156200" y="4559300"/>
            <a:ext cx="1854200" cy="16764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61595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pic>
        <p:nvPicPr>
          <p:cNvPr id="8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90500" y="2120900"/>
            <a:ext cx="11811000" cy="76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721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1066800"/>
            <a:ext cx="2971800" cy="284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i styrelserna per län 2025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0" y="139700"/>
            <a:ext cx="8534400" cy="66294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4914900"/>
            <a:ext cx="3505200" cy="26289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257300" y="5651500"/>
            <a:ext cx="990600" cy="9144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7F7F7F"/>
                </a:solidFill>
                <a:latin typeface="arial"/>
              </a:rPr>
              <a:t>VÄST</a:t>
            </a:r>
          </a:p>
        </p:txBody>
      </p:sp>
      <p:sp>
        <p:nvSpPr>
          <p:cNvPr id="9" name="New shape"/>
          <p:cNvSpPr/>
          <p:nvPr/>
        </p:nvSpPr>
        <p:spPr>
          <a:xfrm>
            <a:off x="279400" y="4191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1066800"/>
            <a:ext cx="2971800" cy="284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i styrelserna per län 2024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0" y="139700"/>
            <a:ext cx="8534400" cy="66294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4914900"/>
            <a:ext cx="3505200" cy="26289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257300" y="5651500"/>
            <a:ext cx="990600" cy="9144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7F7F7F"/>
                </a:solidFill>
                <a:latin typeface="arial"/>
              </a:rPr>
              <a:t>VÄST</a:t>
            </a:r>
          </a:p>
        </p:txBody>
      </p:sp>
      <p:sp>
        <p:nvSpPr>
          <p:cNvPr id="9" name="New shape"/>
          <p:cNvSpPr/>
          <p:nvPr/>
        </p:nvSpPr>
        <p:spPr>
          <a:xfrm>
            <a:off x="279400" y="4191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884825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1066800"/>
            <a:ext cx="2971800" cy="284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2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2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3600" dirty="0">
                <a:solidFill>
                  <a:srgbClr val="FFFFFF"/>
                </a:solidFill>
                <a:latin typeface="arial"/>
              </a:rPr>
              <a:t>Andel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kvinnor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i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styrelserna</a:t>
            </a:r>
            <a:r>
              <a:rPr sz="3600" dirty="0">
                <a:solidFill>
                  <a:srgbClr val="FFFFFF"/>
                </a:solidFill>
                <a:latin typeface="arial"/>
              </a:rPr>
              <a:t> per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län</a:t>
            </a:r>
            <a:r>
              <a:rPr sz="3600" dirty="0">
                <a:solidFill>
                  <a:srgbClr val="FFFFFF"/>
                </a:solidFill>
                <a:latin typeface="arial"/>
              </a:rPr>
              <a:t> 202</a:t>
            </a:r>
            <a:r>
              <a:rPr lang="sv-SE" sz="3600" dirty="0">
                <a:solidFill>
                  <a:srgbClr val="FFFFFF"/>
                </a:solidFill>
                <a:latin typeface="arial"/>
              </a:rPr>
              <a:t>3</a:t>
            </a:r>
            <a:endParaRPr sz="36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0" y="139700"/>
            <a:ext cx="8534400" cy="66294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4914900"/>
            <a:ext cx="3505200" cy="26289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257300" y="5651500"/>
            <a:ext cx="990600" cy="9144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7F7F7F"/>
                </a:solidFill>
                <a:latin typeface="arial"/>
              </a:rPr>
              <a:t>VÄST</a:t>
            </a:r>
          </a:p>
        </p:txBody>
      </p:sp>
      <p:sp>
        <p:nvSpPr>
          <p:cNvPr id="9" name="New shape"/>
          <p:cNvSpPr/>
          <p:nvPr/>
        </p:nvSpPr>
        <p:spPr>
          <a:xfrm>
            <a:off x="279400" y="4191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80633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0" y="50800"/>
            <a:ext cx="8572500" cy="67437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266700" y="1066800"/>
            <a:ext cx="2971800" cy="284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i styrelserna per kommun 2025</a:t>
            </a:r>
          </a:p>
        </p:txBody>
      </p:sp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4914900"/>
            <a:ext cx="3505200" cy="26289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257300" y="5651500"/>
            <a:ext cx="990600" cy="9144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7F7F7F"/>
                </a:solidFill>
                <a:latin typeface="arial"/>
              </a:rPr>
              <a:t>VÄST</a:t>
            </a:r>
          </a:p>
        </p:txBody>
      </p:sp>
      <p:sp>
        <p:nvSpPr>
          <p:cNvPr id="9" name="New shape"/>
          <p:cNvSpPr/>
          <p:nvPr/>
        </p:nvSpPr>
        <p:spPr>
          <a:xfrm>
            <a:off x="279400" y="4191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6870700" y="2743200"/>
            <a:ext cx="2578100" cy="2489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43300" cy="68580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991600" y="0"/>
            <a:ext cx="2286000" cy="24892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912100" y="2413000"/>
            <a:ext cx="3162300" cy="33782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102600" y="1193800"/>
            <a:ext cx="1943100" cy="22479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8077200" y="4686300"/>
            <a:ext cx="1371600" cy="161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6388100" y="4851400"/>
            <a:ext cx="1866900" cy="21971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9"/>
          <a:stretch>
            <a:fillRect/>
          </a:stretch>
        </p:blipFill>
        <p:spPr>
          <a:xfrm>
            <a:off x="5283200" y="1130300"/>
            <a:ext cx="3060700" cy="30480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10"/>
          <a:stretch>
            <a:fillRect/>
          </a:stretch>
        </p:blipFill>
        <p:spPr>
          <a:xfrm>
            <a:off x="5753100" y="3086100"/>
            <a:ext cx="1803400" cy="2260600"/>
          </a:xfrm>
          <a:prstGeom prst="rect">
            <a:avLst/>
          </a:prstGeom>
        </p:spPr>
      </p:pic>
      <p:pic>
        <p:nvPicPr>
          <p:cNvPr id="11" name="New picture"/>
          <p:cNvPicPr/>
          <p:nvPr/>
        </p:nvPicPr>
        <p:blipFill>
          <a:blip r:embed="rId11"/>
          <a:stretch>
            <a:fillRect/>
          </a:stretch>
        </p:blipFill>
        <p:spPr>
          <a:xfrm>
            <a:off x="7073900" y="3365500"/>
            <a:ext cx="2260600" cy="2501900"/>
          </a:xfrm>
          <a:prstGeom prst="rect">
            <a:avLst/>
          </a:prstGeom>
        </p:spPr>
      </p:pic>
      <p:pic>
        <p:nvPicPr>
          <p:cNvPr id="12" name="New picture"/>
          <p:cNvPicPr/>
          <p:nvPr/>
        </p:nvPicPr>
        <p:blipFill>
          <a:blip r:embed="rId12"/>
          <a:stretch>
            <a:fillRect/>
          </a:stretch>
        </p:blipFill>
        <p:spPr>
          <a:xfrm>
            <a:off x="6807200" y="2565400"/>
            <a:ext cx="2235200" cy="2133600"/>
          </a:xfrm>
          <a:prstGeom prst="rect">
            <a:avLst/>
          </a:prstGeom>
        </p:spPr>
      </p:pic>
      <p:pic>
        <p:nvPicPr>
          <p:cNvPr id="13" name="New picture"/>
          <p:cNvPicPr/>
          <p:nvPr/>
        </p:nvPicPr>
        <p:blipFill>
          <a:blip r:embed="rId13"/>
          <a:stretch>
            <a:fillRect/>
          </a:stretch>
        </p:blipFill>
        <p:spPr>
          <a:xfrm>
            <a:off x="10668000" y="1866900"/>
            <a:ext cx="2057400" cy="2603500"/>
          </a:xfrm>
          <a:prstGeom prst="rect">
            <a:avLst/>
          </a:prstGeom>
        </p:spPr>
      </p:pic>
      <p:pic>
        <p:nvPicPr>
          <p:cNvPr id="14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9575800" y="2057400"/>
            <a:ext cx="1752600" cy="736600"/>
          </a:xfrm>
          <a:prstGeom prst="rect">
            <a:avLst/>
          </a:prstGeom>
        </p:spPr>
      </p:pic>
      <p:pic>
        <p:nvPicPr>
          <p:cNvPr id="15" name="New picture"/>
          <p:cNvPicPr/>
          <p:nvPr/>
        </p:nvPicPr>
        <p:blipFill>
          <a:blip r:embed="rId15"/>
          <a:stretch>
            <a:fillRect/>
          </a:stretch>
        </p:blipFill>
        <p:spPr>
          <a:xfrm>
            <a:off x="10160000" y="1790700"/>
            <a:ext cx="571500" cy="508000"/>
          </a:xfrm>
          <a:prstGeom prst="rect">
            <a:avLst/>
          </a:prstGeom>
        </p:spPr>
      </p:pic>
      <p:sp>
        <p:nvSpPr>
          <p:cNvPr id="16" name="New shape"/>
          <p:cNvSpPr/>
          <p:nvPr/>
        </p:nvSpPr>
        <p:spPr>
          <a:xfrm>
            <a:off x="10248900" y="19431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ÖST</a:t>
            </a:r>
          </a:p>
        </p:txBody>
      </p:sp>
      <p:pic>
        <p:nvPicPr>
          <p:cNvPr id="17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10223500" y="2336800"/>
            <a:ext cx="444500" cy="381000"/>
          </a:xfrm>
          <a:prstGeom prst="rect">
            <a:avLst/>
          </a:prstGeom>
        </p:spPr>
      </p:pic>
      <p:pic>
        <p:nvPicPr>
          <p:cNvPr id="18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7010400" y="5359400"/>
            <a:ext cx="1752600" cy="736600"/>
          </a:xfrm>
          <a:prstGeom prst="rect">
            <a:avLst/>
          </a:prstGeom>
        </p:spPr>
      </p:pic>
      <p:pic>
        <p:nvPicPr>
          <p:cNvPr id="19" name="New picture"/>
          <p:cNvPicPr/>
          <p:nvPr/>
        </p:nvPicPr>
        <p:blipFill>
          <a:blip r:embed="rId15"/>
          <a:stretch>
            <a:fillRect/>
          </a:stretch>
        </p:blipFill>
        <p:spPr>
          <a:xfrm>
            <a:off x="7594600" y="5080000"/>
            <a:ext cx="571500" cy="508000"/>
          </a:xfrm>
          <a:prstGeom prst="rect">
            <a:avLst/>
          </a:prstGeom>
        </p:spPr>
      </p:pic>
      <p:sp>
        <p:nvSpPr>
          <p:cNvPr id="20" name="New shape"/>
          <p:cNvSpPr/>
          <p:nvPr/>
        </p:nvSpPr>
        <p:spPr>
          <a:xfrm>
            <a:off x="7696200" y="52324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SYD</a:t>
            </a:r>
          </a:p>
        </p:txBody>
      </p:sp>
      <p:pic>
        <p:nvPicPr>
          <p:cNvPr id="21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7658100" y="5638800"/>
            <a:ext cx="444500" cy="381000"/>
          </a:xfrm>
          <a:prstGeom prst="rect">
            <a:avLst/>
          </a:prstGeom>
        </p:spPr>
      </p:pic>
      <p:pic>
        <p:nvPicPr>
          <p:cNvPr id="22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5410200" y="2781300"/>
            <a:ext cx="1752600" cy="736600"/>
          </a:xfrm>
          <a:prstGeom prst="rect">
            <a:avLst/>
          </a:prstGeom>
        </p:spPr>
      </p:pic>
      <p:pic>
        <p:nvPicPr>
          <p:cNvPr id="23" name="New picture"/>
          <p:cNvPicPr/>
          <p:nvPr/>
        </p:nvPicPr>
        <p:blipFill>
          <a:blip r:embed="rId15"/>
          <a:stretch>
            <a:fillRect/>
          </a:stretch>
        </p:blipFill>
        <p:spPr>
          <a:xfrm>
            <a:off x="5994400" y="2514600"/>
            <a:ext cx="571500" cy="508000"/>
          </a:xfrm>
          <a:prstGeom prst="rect">
            <a:avLst/>
          </a:prstGeom>
        </p:spPr>
      </p:pic>
      <p:sp>
        <p:nvSpPr>
          <p:cNvPr id="24" name="New shape"/>
          <p:cNvSpPr/>
          <p:nvPr/>
        </p:nvSpPr>
        <p:spPr>
          <a:xfrm>
            <a:off x="6096000" y="26670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VÄST</a:t>
            </a:r>
          </a:p>
        </p:txBody>
      </p:sp>
      <p:pic>
        <p:nvPicPr>
          <p:cNvPr id="25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6057900" y="3060700"/>
            <a:ext cx="444500" cy="381000"/>
          </a:xfrm>
          <a:prstGeom prst="rect">
            <a:avLst/>
          </a:prstGeom>
        </p:spPr>
      </p:pic>
      <p:pic>
        <p:nvPicPr>
          <p:cNvPr id="26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7353300" y="3568700"/>
            <a:ext cx="1752600" cy="736600"/>
          </a:xfrm>
          <a:prstGeom prst="rect">
            <a:avLst/>
          </a:prstGeom>
        </p:spPr>
      </p:pic>
      <p:pic>
        <p:nvPicPr>
          <p:cNvPr id="27" name="New picture"/>
          <p:cNvPicPr/>
          <p:nvPr/>
        </p:nvPicPr>
        <p:blipFill>
          <a:blip r:embed="rId15"/>
          <a:stretch>
            <a:fillRect/>
          </a:stretch>
        </p:blipFill>
        <p:spPr>
          <a:xfrm>
            <a:off x="7924800" y="3289300"/>
            <a:ext cx="571500" cy="508000"/>
          </a:xfrm>
          <a:prstGeom prst="rect">
            <a:avLst/>
          </a:prstGeom>
        </p:spPr>
      </p:pic>
      <p:sp>
        <p:nvSpPr>
          <p:cNvPr id="28" name="New shape"/>
          <p:cNvSpPr/>
          <p:nvPr/>
        </p:nvSpPr>
        <p:spPr>
          <a:xfrm>
            <a:off x="8026400" y="34417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JÖNK</a:t>
            </a:r>
          </a:p>
        </p:txBody>
      </p:sp>
      <p:pic>
        <p:nvPicPr>
          <p:cNvPr id="29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8001000" y="3848100"/>
            <a:ext cx="444500" cy="381000"/>
          </a:xfrm>
          <a:prstGeom prst="rect">
            <a:avLst/>
          </a:prstGeom>
        </p:spPr>
      </p:pic>
      <p:sp>
        <p:nvSpPr>
          <p:cNvPr id="30" name="New shape"/>
          <p:cNvSpPr/>
          <p:nvPr/>
        </p:nvSpPr>
        <p:spPr>
          <a:xfrm>
            <a:off x="241300" y="2819400"/>
            <a:ext cx="300990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FFFFFF"/>
                </a:solidFill>
                <a:latin typeface="calibri"/>
              </a:rPr>
              <a:t>Styrelsedata för hela Sverige samt fördjupning i fyra regioner</a:t>
            </a:r>
          </a:p>
        </p:txBody>
      </p:sp>
      <p:sp>
        <p:nvSpPr>
          <p:cNvPr id="31" name="New shape"/>
          <p:cNvSpPr/>
          <p:nvPr/>
        </p:nvSpPr>
        <p:spPr>
          <a:xfrm>
            <a:off x="469900" y="419100"/>
            <a:ext cx="27051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00355D"/>
                </a:solidFill>
                <a:latin typeface="arial"/>
              </a:rPr>
              <a:t> </a:t>
            </a:r>
            <a:r>
              <a:rPr sz="3000">
                <a:solidFill>
                  <a:srgbClr val="00355D"/>
                </a:solidFill>
                <a:latin typeface="arial"/>
              </a:rPr>
              <a:t>Rapportsläpp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sp>
        <p:nvSpPr>
          <p:cNvPr id="32" name="New shape"/>
          <p:cNvSpPr/>
          <p:nvPr/>
        </p:nvSpPr>
        <p:spPr>
          <a:xfrm>
            <a:off x="469900" y="12954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 </a:t>
            </a:r>
            <a:r>
              <a:rPr sz="3000">
                <a:solidFill>
                  <a:srgbClr val="00355D"/>
                </a:solidFill>
                <a:latin typeface="arial"/>
              </a:rPr>
              <a:t>2025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pic>
        <p:nvPicPr>
          <p:cNvPr id="33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812800" y="5549900"/>
            <a:ext cx="1752600" cy="736600"/>
          </a:xfrm>
          <a:prstGeom prst="rect">
            <a:avLst/>
          </a:prstGeom>
        </p:spPr>
      </p:pic>
      <p:pic>
        <p:nvPicPr>
          <p:cNvPr id="34" name="New picture"/>
          <p:cNvPicPr/>
          <p:nvPr/>
        </p:nvPicPr>
        <p:blipFill>
          <a:blip r:embed="rId17"/>
          <a:stretch>
            <a:fillRect/>
          </a:stretch>
        </p:blipFill>
        <p:spPr>
          <a:xfrm>
            <a:off x="1320800" y="5194300"/>
            <a:ext cx="723900" cy="584200"/>
          </a:xfrm>
          <a:prstGeom prst="rect">
            <a:avLst/>
          </a:prstGeom>
        </p:spPr>
      </p:pic>
      <p:sp>
        <p:nvSpPr>
          <p:cNvPr id="35" name="New shape"/>
          <p:cNvSpPr/>
          <p:nvPr/>
        </p:nvSpPr>
        <p:spPr>
          <a:xfrm>
            <a:off x="1435100" y="5346700"/>
            <a:ext cx="4953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100">
                <a:solidFill>
                  <a:srgbClr val="FFFFFF"/>
                </a:solidFill>
                <a:latin typeface="arial"/>
              </a:rPr>
              <a:t>Sverige</a:t>
            </a:r>
          </a:p>
        </p:txBody>
      </p:sp>
      <p:pic>
        <p:nvPicPr>
          <p:cNvPr id="36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1460500" y="5829300"/>
            <a:ext cx="444500" cy="381000"/>
          </a:xfrm>
          <a:prstGeom prst="rect">
            <a:avLst/>
          </a:prstGeom>
        </p:spPr>
      </p:pic>
      <p:pic>
        <p:nvPicPr>
          <p:cNvPr id="37" name="New picture"/>
          <p:cNvPicPr/>
          <p:nvPr/>
        </p:nvPicPr>
        <p:blipFill>
          <a:blip r:embed="rId18"/>
          <a:stretch>
            <a:fillRect/>
          </a:stretch>
        </p:blipFill>
        <p:spPr>
          <a:xfrm>
            <a:off x="1765300" y="5549900"/>
            <a:ext cx="876300" cy="889000"/>
          </a:xfrm>
          <a:prstGeom prst="rect">
            <a:avLst/>
          </a:prstGeom>
        </p:spPr>
      </p:pic>
      <p:pic>
        <p:nvPicPr>
          <p:cNvPr id="38" name="New picture"/>
          <p:cNvPicPr/>
          <p:nvPr/>
        </p:nvPicPr>
        <p:blipFill>
          <a:blip r:embed="rId19"/>
          <a:stretch>
            <a:fillRect/>
          </a:stretch>
        </p:blipFill>
        <p:spPr>
          <a:xfrm>
            <a:off x="800100" y="5562600"/>
            <a:ext cx="889000" cy="876300"/>
          </a:xfrm>
          <a:prstGeom prst="rect">
            <a:avLst/>
          </a:prstGeom>
        </p:spPr>
      </p:pic>
      <p:pic>
        <p:nvPicPr>
          <p:cNvPr id="39" name="New picture"/>
          <p:cNvPicPr/>
          <p:nvPr/>
        </p:nvPicPr>
        <p:blipFill>
          <a:blip r:embed="rId20"/>
          <a:stretch>
            <a:fillRect/>
          </a:stretch>
        </p:blipFill>
        <p:spPr>
          <a:xfrm>
            <a:off x="10528300" y="2057400"/>
            <a:ext cx="876300" cy="889000"/>
          </a:xfrm>
          <a:prstGeom prst="rect">
            <a:avLst/>
          </a:prstGeom>
        </p:spPr>
      </p:pic>
      <p:pic>
        <p:nvPicPr>
          <p:cNvPr id="40" name="New picture"/>
          <p:cNvPicPr/>
          <p:nvPr/>
        </p:nvPicPr>
        <p:blipFill>
          <a:blip r:embed="rId21"/>
          <a:stretch>
            <a:fillRect/>
          </a:stretch>
        </p:blipFill>
        <p:spPr>
          <a:xfrm>
            <a:off x="9563100" y="2070100"/>
            <a:ext cx="889000" cy="876300"/>
          </a:xfrm>
          <a:prstGeom prst="rect">
            <a:avLst/>
          </a:prstGeom>
        </p:spPr>
      </p:pic>
      <p:pic>
        <p:nvPicPr>
          <p:cNvPr id="41" name="New picture"/>
          <p:cNvPicPr/>
          <p:nvPr/>
        </p:nvPicPr>
        <p:blipFill>
          <a:blip r:embed="rId22"/>
          <a:stretch>
            <a:fillRect/>
          </a:stretch>
        </p:blipFill>
        <p:spPr>
          <a:xfrm>
            <a:off x="7962900" y="5359400"/>
            <a:ext cx="876300" cy="889000"/>
          </a:xfrm>
          <a:prstGeom prst="rect">
            <a:avLst/>
          </a:prstGeom>
        </p:spPr>
      </p:pic>
      <p:pic>
        <p:nvPicPr>
          <p:cNvPr id="42" name="New picture"/>
          <p:cNvPicPr/>
          <p:nvPr/>
        </p:nvPicPr>
        <p:blipFill>
          <a:blip r:embed="rId23"/>
          <a:stretch>
            <a:fillRect/>
          </a:stretch>
        </p:blipFill>
        <p:spPr>
          <a:xfrm>
            <a:off x="7010400" y="5372100"/>
            <a:ext cx="889000" cy="876300"/>
          </a:xfrm>
          <a:prstGeom prst="rect">
            <a:avLst/>
          </a:prstGeom>
        </p:spPr>
      </p:pic>
      <p:pic>
        <p:nvPicPr>
          <p:cNvPr id="43" name="New picture"/>
          <p:cNvPicPr/>
          <p:nvPr/>
        </p:nvPicPr>
        <p:blipFill>
          <a:blip r:embed="rId22"/>
          <a:stretch>
            <a:fillRect/>
          </a:stretch>
        </p:blipFill>
        <p:spPr>
          <a:xfrm>
            <a:off x="6362700" y="2781300"/>
            <a:ext cx="876300" cy="889000"/>
          </a:xfrm>
          <a:prstGeom prst="rect">
            <a:avLst/>
          </a:prstGeom>
        </p:spPr>
      </p:pic>
      <p:pic>
        <p:nvPicPr>
          <p:cNvPr id="44" name="New picture"/>
          <p:cNvPicPr/>
          <p:nvPr/>
        </p:nvPicPr>
        <p:blipFill>
          <a:blip r:embed="rId24"/>
          <a:stretch>
            <a:fillRect/>
          </a:stretch>
        </p:blipFill>
        <p:spPr>
          <a:xfrm>
            <a:off x="5410200" y="2794000"/>
            <a:ext cx="889000" cy="876300"/>
          </a:xfrm>
          <a:prstGeom prst="rect">
            <a:avLst/>
          </a:prstGeom>
        </p:spPr>
      </p:pic>
      <p:pic>
        <p:nvPicPr>
          <p:cNvPr id="45" name="New picture"/>
          <p:cNvPicPr/>
          <p:nvPr/>
        </p:nvPicPr>
        <p:blipFill>
          <a:blip r:embed="rId25"/>
          <a:stretch>
            <a:fillRect/>
          </a:stretch>
        </p:blipFill>
        <p:spPr>
          <a:xfrm>
            <a:off x="8305800" y="3568700"/>
            <a:ext cx="876300" cy="889000"/>
          </a:xfrm>
          <a:prstGeom prst="rect">
            <a:avLst/>
          </a:prstGeom>
        </p:spPr>
      </p:pic>
      <p:pic>
        <p:nvPicPr>
          <p:cNvPr id="46" name="New picture"/>
          <p:cNvPicPr/>
          <p:nvPr/>
        </p:nvPicPr>
        <p:blipFill>
          <a:blip r:embed="rId26"/>
          <a:stretch>
            <a:fillRect/>
          </a:stretch>
        </p:blipFill>
        <p:spPr>
          <a:xfrm>
            <a:off x="7340600" y="3581400"/>
            <a:ext cx="889000" cy="876300"/>
          </a:xfrm>
          <a:prstGeom prst="rect">
            <a:avLst/>
          </a:prstGeom>
        </p:spPr>
      </p:pic>
      <p:pic>
        <p:nvPicPr>
          <p:cNvPr id="47" name="New picture"/>
          <p:cNvPicPr/>
          <p:nvPr/>
        </p:nvPicPr>
        <p:blipFill>
          <a:blip r:embed="rId27"/>
          <a:stretch>
            <a:fillRect/>
          </a:stretch>
        </p:blipFill>
        <p:spPr>
          <a:xfrm>
            <a:off x="3619500" y="342900"/>
            <a:ext cx="1752600" cy="889000"/>
          </a:xfrm>
          <a:prstGeom prst="rect">
            <a:avLst/>
          </a:prstGeom>
        </p:spPr>
      </p:pic>
      <p:sp>
        <p:nvSpPr>
          <p:cNvPr id="48" name="New shape"/>
          <p:cNvSpPr/>
          <p:nvPr/>
        </p:nvSpPr>
        <p:spPr>
          <a:xfrm>
            <a:off x="4483100" y="330200"/>
            <a:ext cx="8763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00355F"/>
                </a:solidFill>
                <a:latin typeface="arial"/>
              </a:rPr>
              <a:t>%</a:t>
            </a:r>
            <a:endParaRPr sz="1800">
              <a:solidFill>
                <a:srgbClr val="00355F"/>
              </a:solidFill>
              <a:latin typeface="arial"/>
            </a:endParaRPr>
          </a:p>
          <a:p>
            <a:pPr algn="ctr"/>
            <a:r>
              <a:rPr sz="1200">
                <a:solidFill>
                  <a:srgbClr val="00355F"/>
                </a:solidFill>
                <a:latin typeface="arial"/>
              </a:rPr>
              <a:t>Kvinnor</a:t>
            </a:r>
          </a:p>
          <a:p>
            <a:pPr algn="ctr"/>
            <a:r>
              <a:rPr sz="1200">
                <a:solidFill>
                  <a:srgbClr val="00355F"/>
                </a:solidFill>
                <a:latin typeface="arial"/>
              </a:rPr>
              <a:t>i styrelser</a:t>
            </a:r>
          </a:p>
        </p:txBody>
      </p:sp>
      <p:sp>
        <p:nvSpPr>
          <p:cNvPr id="49" name="New shape"/>
          <p:cNvSpPr/>
          <p:nvPr/>
        </p:nvSpPr>
        <p:spPr>
          <a:xfrm>
            <a:off x="3619500" y="330200"/>
            <a:ext cx="8763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00355F"/>
                </a:solidFill>
                <a:latin typeface="arial"/>
              </a:rPr>
              <a:t>%</a:t>
            </a:r>
            <a:endParaRPr sz="1800">
              <a:solidFill>
                <a:srgbClr val="00355F"/>
              </a:solidFill>
              <a:latin typeface="arial"/>
            </a:endParaRPr>
          </a:p>
          <a:p>
            <a:pPr algn="ctr"/>
            <a:r>
              <a:rPr sz="1200">
                <a:solidFill>
                  <a:srgbClr val="00355F"/>
                </a:solidFill>
                <a:latin typeface="arial"/>
              </a:rPr>
              <a:t>Jämställda</a:t>
            </a:r>
          </a:p>
          <a:p>
            <a:pPr algn="ctr"/>
            <a:r>
              <a:rPr sz="1200">
                <a:solidFill>
                  <a:srgbClr val="00355F"/>
                </a:solidFill>
                <a:latin typeface="arial"/>
              </a:rPr>
              <a:t>styrelser</a:t>
            </a:r>
          </a:p>
        </p:txBody>
      </p:sp>
      <p:pic>
        <p:nvPicPr>
          <p:cNvPr id="50" name="New picture"/>
          <p:cNvPicPr/>
          <p:nvPr/>
        </p:nvPicPr>
        <p:blipFill>
          <a:blip r:embed="rId15"/>
          <a:stretch>
            <a:fillRect/>
          </a:stretch>
        </p:blipFill>
        <p:spPr>
          <a:xfrm>
            <a:off x="4191000" y="63500"/>
            <a:ext cx="571500" cy="508000"/>
          </a:xfrm>
          <a:prstGeom prst="rect">
            <a:avLst/>
          </a:prstGeom>
        </p:spPr>
      </p:pic>
      <p:sp>
        <p:nvSpPr>
          <p:cNvPr id="51" name="New shape"/>
          <p:cNvSpPr/>
          <p:nvPr/>
        </p:nvSpPr>
        <p:spPr>
          <a:xfrm>
            <a:off x="4292600" y="2159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900">
                <a:solidFill>
                  <a:srgbClr val="FFFFFF"/>
                </a:solidFill>
                <a:latin typeface="arial"/>
              </a:rPr>
              <a:t>Region</a:t>
            </a:r>
          </a:p>
        </p:txBody>
      </p:sp>
      <p:pic>
        <p:nvPicPr>
          <p:cNvPr id="52" name="New picture"/>
          <p:cNvPicPr/>
          <p:nvPr/>
        </p:nvPicPr>
        <p:blipFill>
          <a:blip r:embed="rId28"/>
          <a:stretch>
            <a:fillRect/>
          </a:stretch>
        </p:blipFill>
        <p:spPr>
          <a:xfrm>
            <a:off x="4267200" y="622300"/>
            <a:ext cx="4445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0" y="50800"/>
            <a:ext cx="8572500" cy="67564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266700" y="1066800"/>
            <a:ext cx="2971800" cy="284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i styrelserna per kommun 2024</a:t>
            </a:r>
          </a:p>
        </p:txBody>
      </p:sp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4914900"/>
            <a:ext cx="3505200" cy="26289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257300" y="5651500"/>
            <a:ext cx="990600" cy="9144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7F7F7F"/>
                </a:solidFill>
                <a:latin typeface="arial"/>
              </a:rPr>
              <a:t>VÄST</a:t>
            </a:r>
          </a:p>
        </p:txBody>
      </p:sp>
      <p:sp>
        <p:nvSpPr>
          <p:cNvPr id="9" name="New shape"/>
          <p:cNvSpPr/>
          <p:nvPr/>
        </p:nvSpPr>
        <p:spPr>
          <a:xfrm>
            <a:off x="279400" y="4191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92144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0" y="50800"/>
            <a:ext cx="8572500" cy="67564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266700" y="1066800"/>
            <a:ext cx="2971800" cy="284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2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2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3600" dirty="0">
                <a:solidFill>
                  <a:srgbClr val="FFFFFF"/>
                </a:solidFill>
                <a:latin typeface="arial"/>
              </a:rPr>
              <a:t>Andel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kvinnor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i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styrelserna</a:t>
            </a:r>
            <a:r>
              <a:rPr sz="3600" dirty="0">
                <a:solidFill>
                  <a:srgbClr val="FFFFFF"/>
                </a:solidFill>
                <a:latin typeface="arial"/>
              </a:rPr>
              <a:t> per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kommun</a:t>
            </a:r>
            <a:r>
              <a:rPr sz="3600" dirty="0">
                <a:solidFill>
                  <a:srgbClr val="FFFFFF"/>
                </a:solidFill>
                <a:latin typeface="arial"/>
              </a:rPr>
              <a:t> 202</a:t>
            </a:r>
            <a:r>
              <a:rPr lang="sv-SE" sz="3600" dirty="0">
                <a:solidFill>
                  <a:srgbClr val="FFFFFF"/>
                </a:solidFill>
                <a:latin typeface="arial"/>
              </a:rPr>
              <a:t>3</a:t>
            </a:r>
            <a:endParaRPr sz="36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4914900"/>
            <a:ext cx="3505200" cy="26289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257300" y="5651500"/>
            <a:ext cx="990600" cy="9144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7F7F7F"/>
                </a:solidFill>
                <a:latin typeface="arial"/>
              </a:rPr>
              <a:t>VÄST</a:t>
            </a:r>
          </a:p>
        </p:txBody>
      </p:sp>
      <p:sp>
        <p:nvSpPr>
          <p:cNvPr id="9" name="New shape"/>
          <p:cNvSpPr/>
          <p:nvPr/>
        </p:nvSpPr>
        <p:spPr>
          <a:xfrm>
            <a:off x="279400" y="4191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142378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342900"/>
            <a:ext cx="65913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jämställda styrelser  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419600" y="4216400"/>
            <a:ext cx="3314700" cy="28575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5181600" y="17018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2025</a:t>
            </a:r>
          </a:p>
        </p:txBody>
      </p:sp>
      <p:sp>
        <p:nvSpPr>
          <p:cNvPr id="6" name="New shape"/>
          <p:cNvSpPr/>
          <p:nvPr/>
        </p:nvSpPr>
        <p:spPr>
          <a:xfrm>
            <a:off x="8763000" y="0"/>
            <a:ext cx="32512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800" i="1">
                <a:solidFill>
                  <a:srgbClr val="FFFFFF"/>
                </a:solidFill>
                <a:latin typeface="arial"/>
              </a:rPr>
              <a:t>Jämställda styrelser är de med minst 40/60% förhållande kvinnor/män (eller tvärt om). 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90500" y="2120900"/>
            <a:ext cx="11811000" cy="76073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60198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342900"/>
            <a:ext cx="65913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jämställda styrelser  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419600" y="4216400"/>
            <a:ext cx="3314700" cy="28575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5181600" y="17018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2024</a:t>
            </a:r>
          </a:p>
        </p:txBody>
      </p:sp>
      <p:sp>
        <p:nvSpPr>
          <p:cNvPr id="6" name="New shape"/>
          <p:cNvSpPr/>
          <p:nvPr/>
        </p:nvSpPr>
        <p:spPr>
          <a:xfrm>
            <a:off x="8763000" y="0"/>
            <a:ext cx="32512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800" i="1">
                <a:solidFill>
                  <a:srgbClr val="FFFFFF"/>
                </a:solidFill>
                <a:latin typeface="arial"/>
              </a:rPr>
              <a:t>Jämställda styrelser är de med minst 40/60% förhållande kvinnor/män (eller tvärt om). 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90500" y="2120900"/>
            <a:ext cx="11811000" cy="76073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60198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104162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342900"/>
            <a:ext cx="65913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jämställda styrelser  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419600" y="4216400"/>
            <a:ext cx="3314700" cy="28575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5181600" y="17018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 dirty="0">
                <a:solidFill>
                  <a:srgbClr val="FFFFFF"/>
                </a:solidFill>
                <a:latin typeface="calibri"/>
              </a:rPr>
              <a:t>202</a:t>
            </a:r>
            <a:r>
              <a:rPr lang="sv-SE" sz="3800" b="1" dirty="0">
                <a:solidFill>
                  <a:srgbClr val="FFFFFF"/>
                </a:solidFill>
                <a:latin typeface="calibri"/>
              </a:rPr>
              <a:t>3</a:t>
            </a:r>
            <a:endParaRPr sz="3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New shape"/>
          <p:cNvSpPr/>
          <p:nvPr/>
        </p:nvSpPr>
        <p:spPr>
          <a:xfrm>
            <a:off x="8763000" y="0"/>
            <a:ext cx="32512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800" i="1">
                <a:solidFill>
                  <a:srgbClr val="FFFFFF"/>
                </a:solidFill>
                <a:latin typeface="arial"/>
              </a:rPr>
              <a:t>Jämställda styrelser är de med minst 40/60% förhållande kvinnor/män (eller tvärt om). 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90500" y="2120900"/>
            <a:ext cx="11811000" cy="76073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60198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21407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1231900"/>
            <a:ext cx="2971800" cy="293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jämställda styrelser per län 2025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0" y="139700"/>
            <a:ext cx="8534400" cy="66294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4914900"/>
            <a:ext cx="3505200" cy="26289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257300" y="5651500"/>
            <a:ext cx="990600" cy="9144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7F7F7F"/>
                </a:solidFill>
                <a:latin typeface="arial"/>
              </a:rPr>
              <a:t>VÄST</a:t>
            </a:r>
          </a:p>
        </p:txBody>
      </p:sp>
      <p:sp>
        <p:nvSpPr>
          <p:cNvPr id="9" name="New shape"/>
          <p:cNvSpPr/>
          <p:nvPr/>
        </p:nvSpPr>
        <p:spPr>
          <a:xfrm>
            <a:off x="279400" y="4191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1231900"/>
            <a:ext cx="2971800" cy="293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jämställda styrelser per län 2024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0" y="139700"/>
            <a:ext cx="8534400" cy="66294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4914900"/>
            <a:ext cx="3505200" cy="26289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257300" y="5651500"/>
            <a:ext cx="990600" cy="9144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7F7F7F"/>
                </a:solidFill>
                <a:latin typeface="arial"/>
              </a:rPr>
              <a:t>VÄST</a:t>
            </a:r>
          </a:p>
        </p:txBody>
      </p:sp>
      <p:sp>
        <p:nvSpPr>
          <p:cNvPr id="9" name="New shape"/>
          <p:cNvSpPr/>
          <p:nvPr/>
        </p:nvSpPr>
        <p:spPr>
          <a:xfrm>
            <a:off x="279400" y="4191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20407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1231900"/>
            <a:ext cx="2971800" cy="293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2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3600" dirty="0">
                <a:solidFill>
                  <a:srgbClr val="FFFFFF"/>
                </a:solidFill>
                <a:latin typeface="arial"/>
              </a:rPr>
              <a:t>Andel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jämställda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styrelser</a:t>
            </a:r>
            <a:r>
              <a:rPr sz="3600" dirty="0">
                <a:solidFill>
                  <a:srgbClr val="FFFFFF"/>
                </a:solidFill>
                <a:latin typeface="arial"/>
              </a:rPr>
              <a:t> per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län</a:t>
            </a:r>
            <a:r>
              <a:rPr sz="3600" dirty="0">
                <a:solidFill>
                  <a:srgbClr val="FFFFFF"/>
                </a:solidFill>
                <a:latin typeface="arial"/>
              </a:rPr>
              <a:t> 202</a:t>
            </a:r>
            <a:r>
              <a:rPr lang="sv-SE" sz="3600" dirty="0">
                <a:solidFill>
                  <a:srgbClr val="FFFFFF"/>
                </a:solidFill>
                <a:latin typeface="arial"/>
              </a:rPr>
              <a:t>3</a:t>
            </a:r>
            <a:endParaRPr sz="36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0" y="139700"/>
            <a:ext cx="8534400" cy="66294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4914900"/>
            <a:ext cx="3505200" cy="26289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257300" y="5651500"/>
            <a:ext cx="990600" cy="9144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7F7F7F"/>
                </a:solidFill>
                <a:latin typeface="arial"/>
              </a:rPr>
              <a:t>VÄST</a:t>
            </a:r>
          </a:p>
        </p:txBody>
      </p:sp>
      <p:sp>
        <p:nvSpPr>
          <p:cNvPr id="9" name="New shape"/>
          <p:cNvSpPr/>
          <p:nvPr/>
        </p:nvSpPr>
        <p:spPr>
          <a:xfrm>
            <a:off x="279400" y="4191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876333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1231900"/>
            <a:ext cx="2971800" cy="293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jämställda styrelser per kommun 2025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0" y="139700"/>
            <a:ext cx="8534400" cy="66294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4914900"/>
            <a:ext cx="3505200" cy="26289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257300" y="5651500"/>
            <a:ext cx="990600" cy="9144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7F7F7F"/>
                </a:solidFill>
                <a:latin typeface="arial"/>
              </a:rPr>
              <a:t>VÄST</a:t>
            </a:r>
          </a:p>
        </p:txBody>
      </p:sp>
      <p:sp>
        <p:nvSpPr>
          <p:cNvPr id="9" name="New shape"/>
          <p:cNvSpPr/>
          <p:nvPr/>
        </p:nvSpPr>
        <p:spPr>
          <a:xfrm>
            <a:off x="279400" y="4191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1231900"/>
            <a:ext cx="2971800" cy="293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jämställda styrelser per kommun 2024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0" y="139700"/>
            <a:ext cx="8534400" cy="66294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4914900"/>
            <a:ext cx="3505200" cy="26289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257300" y="5651500"/>
            <a:ext cx="990600" cy="9144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7F7F7F"/>
                </a:solidFill>
                <a:latin typeface="arial"/>
              </a:rPr>
              <a:t>VÄST</a:t>
            </a:r>
          </a:p>
        </p:txBody>
      </p:sp>
      <p:sp>
        <p:nvSpPr>
          <p:cNvPr id="9" name="New shape"/>
          <p:cNvSpPr/>
          <p:nvPr/>
        </p:nvSpPr>
        <p:spPr>
          <a:xfrm>
            <a:off x="279400" y="4191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97061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6870700" y="2743200"/>
            <a:ext cx="2578100" cy="2489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43300" cy="68580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991600" y="0"/>
            <a:ext cx="2286000" cy="24892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912100" y="2413000"/>
            <a:ext cx="3162300" cy="33782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102600" y="1193800"/>
            <a:ext cx="1943100" cy="22479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8077200" y="4686300"/>
            <a:ext cx="1371600" cy="161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6388100" y="4851400"/>
            <a:ext cx="1866900" cy="21971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9"/>
          <a:stretch>
            <a:fillRect/>
          </a:stretch>
        </p:blipFill>
        <p:spPr>
          <a:xfrm>
            <a:off x="5283200" y="1130300"/>
            <a:ext cx="3060700" cy="30480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10"/>
          <a:stretch>
            <a:fillRect/>
          </a:stretch>
        </p:blipFill>
        <p:spPr>
          <a:xfrm>
            <a:off x="5753100" y="3086100"/>
            <a:ext cx="1803400" cy="2260600"/>
          </a:xfrm>
          <a:prstGeom prst="rect">
            <a:avLst/>
          </a:prstGeom>
        </p:spPr>
      </p:pic>
      <p:pic>
        <p:nvPicPr>
          <p:cNvPr id="11" name="New picture"/>
          <p:cNvPicPr/>
          <p:nvPr/>
        </p:nvPicPr>
        <p:blipFill>
          <a:blip r:embed="rId11"/>
          <a:stretch>
            <a:fillRect/>
          </a:stretch>
        </p:blipFill>
        <p:spPr>
          <a:xfrm>
            <a:off x="7073900" y="3365500"/>
            <a:ext cx="2260600" cy="2501900"/>
          </a:xfrm>
          <a:prstGeom prst="rect">
            <a:avLst/>
          </a:prstGeom>
        </p:spPr>
      </p:pic>
      <p:pic>
        <p:nvPicPr>
          <p:cNvPr id="12" name="New picture"/>
          <p:cNvPicPr/>
          <p:nvPr/>
        </p:nvPicPr>
        <p:blipFill>
          <a:blip r:embed="rId12"/>
          <a:stretch>
            <a:fillRect/>
          </a:stretch>
        </p:blipFill>
        <p:spPr>
          <a:xfrm>
            <a:off x="6807200" y="2565400"/>
            <a:ext cx="2235200" cy="2133600"/>
          </a:xfrm>
          <a:prstGeom prst="rect">
            <a:avLst/>
          </a:prstGeom>
        </p:spPr>
      </p:pic>
      <p:pic>
        <p:nvPicPr>
          <p:cNvPr id="13" name="New picture"/>
          <p:cNvPicPr/>
          <p:nvPr/>
        </p:nvPicPr>
        <p:blipFill>
          <a:blip r:embed="rId13"/>
          <a:stretch>
            <a:fillRect/>
          </a:stretch>
        </p:blipFill>
        <p:spPr>
          <a:xfrm>
            <a:off x="10668000" y="1866900"/>
            <a:ext cx="2057400" cy="2603500"/>
          </a:xfrm>
          <a:prstGeom prst="rect">
            <a:avLst/>
          </a:prstGeom>
        </p:spPr>
      </p:pic>
      <p:sp>
        <p:nvSpPr>
          <p:cNvPr id="14" name="New shape"/>
          <p:cNvSpPr/>
          <p:nvPr/>
        </p:nvSpPr>
        <p:spPr>
          <a:xfrm>
            <a:off x="241300" y="2819400"/>
            <a:ext cx="300990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FFFFFF"/>
                </a:solidFill>
                <a:latin typeface="calibri"/>
              </a:rPr>
              <a:t>Styrelsedata för hela Sverige samt fördjupning i fyra regioner</a:t>
            </a:r>
          </a:p>
        </p:txBody>
      </p:sp>
      <p:sp>
        <p:nvSpPr>
          <p:cNvPr id="15" name="New shape"/>
          <p:cNvSpPr/>
          <p:nvPr/>
        </p:nvSpPr>
        <p:spPr>
          <a:xfrm>
            <a:off x="469900" y="419100"/>
            <a:ext cx="27051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00355D"/>
                </a:solidFill>
                <a:latin typeface="arial"/>
              </a:rPr>
              <a:t> </a:t>
            </a:r>
            <a:r>
              <a:rPr sz="3000">
                <a:solidFill>
                  <a:srgbClr val="00355D"/>
                </a:solidFill>
                <a:latin typeface="arial"/>
              </a:rPr>
              <a:t>Rapportsläpp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sp>
        <p:nvSpPr>
          <p:cNvPr id="16" name="New shape"/>
          <p:cNvSpPr/>
          <p:nvPr/>
        </p:nvSpPr>
        <p:spPr>
          <a:xfrm>
            <a:off x="469900" y="12954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 </a:t>
            </a:r>
            <a:r>
              <a:rPr sz="3000">
                <a:solidFill>
                  <a:srgbClr val="00355D"/>
                </a:solidFill>
                <a:latin typeface="arial"/>
              </a:rPr>
              <a:t>2025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pic>
        <p:nvPicPr>
          <p:cNvPr id="17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812800" y="5549900"/>
            <a:ext cx="1752600" cy="736600"/>
          </a:xfrm>
          <a:prstGeom prst="rect">
            <a:avLst/>
          </a:prstGeom>
        </p:spPr>
      </p:pic>
      <p:pic>
        <p:nvPicPr>
          <p:cNvPr id="18" name="New picture"/>
          <p:cNvPicPr/>
          <p:nvPr/>
        </p:nvPicPr>
        <p:blipFill>
          <a:blip r:embed="rId15"/>
          <a:stretch>
            <a:fillRect/>
          </a:stretch>
        </p:blipFill>
        <p:spPr>
          <a:xfrm>
            <a:off x="1320800" y="5194300"/>
            <a:ext cx="723900" cy="584200"/>
          </a:xfrm>
          <a:prstGeom prst="rect">
            <a:avLst/>
          </a:prstGeom>
        </p:spPr>
      </p:pic>
      <p:sp>
        <p:nvSpPr>
          <p:cNvPr id="19" name="New shape"/>
          <p:cNvSpPr/>
          <p:nvPr/>
        </p:nvSpPr>
        <p:spPr>
          <a:xfrm>
            <a:off x="1435100" y="5346700"/>
            <a:ext cx="4953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100">
                <a:solidFill>
                  <a:srgbClr val="FFFFFF"/>
                </a:solidFill>
                <a:latin typeface="arial"/>
              </a:rPr>
              <a:t>Sverige</a:t>
            </a:r>
          </a:p>
        </p:txBody>
      </p:sp>
      <p:pic>
        <p:nvPicPr>
          <p:cNvPr id="20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1460500" y="5829300"/>
            <a:ext cx="444500" cy="381000"/>
          </a:xfrm>
          <a:prstGeom prst="rect">
            <a:avLst/>
          </a:prstGeom>
        </p:spPr>
      </p:pic>
      <p:pic>
        <p:nvPicPr>
          <p:cNvPr id="21" name="New picture"/>
          <p:cNvPicPr/>
          <p:nvPr/>
        </p:nvPicPr>
        <p:blipFill>
          <a:blip r:embed="rId17"/>
          <a:stretch>
            <a:fillRect/>
          </a:stretch>
        </p:blipFill>
        <p:spPr>
          <a:xfrm>
            <a:off x="1765300" y="5549900"/>
            <a:ext cx="876300" cy="889000"/>
          </a:xfrm>
          <a:prstGeom prst="rect">
            <a:avLst/>
          </a:prstGeom>
        </p:spPr>
      </p:pic>
      <p:pic>
        <p:nvPicPr>
          <p:cNvPr id="22" name="New picture"/>
          <p:cNvPicPr/>
          <p:nvPr/>
        </p:nvPicPr>
        <p:blipFill>
          <a:blip r:embed="rId18"/>
          <a:stretch>
            <a:fillRect/>
          </a:stretch>
        </p:blipFill>
        <p:spPr>
          <a:xfrm>
            <a:off x="800100" y="5562600"/>
            <a:ext cx="889000" cy="876300"/>
          </a:xfrm>
          <a:prstGeom prst="rect">
            <a:avLst/>
          </a:prstGeom>
        </p:spPr>
      </p:pic>
      <p:pic>
        <p:nvPicPr>
          <p:cNvPr id="23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9575800" y="2057400"/>
            <a:ext cx="1752600" cy="736600"/>
          </a:xfrm>
          <a:prstGeom prst="rect">
            <a:avLst/>
          </a:prstGeom>
        </p:spPr>
      </p:pic>
      <p:pic>
        <p:nvPicPr>
          <p:cNvPr id="24" name="New picture"/>
          <p:cNvPicPr/>
          <p:nvPr/>
        </p:nvPicPr>
        <p:blipFill>
          <a:blip r:embed="rId19"/>
          <a:stretch>
            <a:fillRect/>
          </a:stretch>
        </p:blipFill>
        <p:spPr>
          <a:xfrm>
            <a:off x="10160000" y="1790700"/>
            <a:ext cx="571500" cy="508000"/>
          </a:xfrm>
          <a:prstGeom prst="rect">
            <a:avLst/>
          </a:prstGeom>
        </p:spPr>
      </p:pic>
      <p:sp>
        <p:nvSpPr>
          <p:cNvPr id="25" name="New shape"/>
          <p:cNvSpPr/>
          <p:nvPr/>
        </p:nvSpPr>
        <p:spPr>
          <a:xfrm>
            <a:off x="10248900" y="19431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ÖST</a:t>
            </a:r>
          </a:p>
        </p:txBody>
      </p:sp>
      <p:pic>
        <p:nvPicPr>
          <p:cNvPr id="26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10223500" y="2336800"/>
            <a:ext cx="444500" cy="381000"/>
          </a:xfrm>
          <a:prstGeom prst="rect">
            <a:avLst/>
          </a:prstGeom>
        </p:spPr>
      </p:pic>
      <p:pic>
        <p:nvPicPr>
          <p:cNvPr id="27" name="New picture"/>
          <p:cNvPicPr/>
          <p:nvPr/>
        </p:nvPicPr>
        <p:blipFill>
          <a:blip r:embed="rId20"/>
          <a:stretch>
            <a:fillRect/>
          </a:stretch>
        </p:blipFill>
        <p:spPr>
          <a:xfrm>
            <a:off x="10528300" y="2057400"/>
            <a:ext cx="876300" cy="889000"/>
          </a:xfrm>
          <a:prstGeom prst="rect">
            <a:avLst/>
          </a:prstGeom>
        </p:spPr>
      </p:pic>
      <p:pic>
        <p:nvPicPr>
          <p:cNvPr id="28" name="New picture"/>
          <p:cNvPicPr/>
          <p:nvPr/>
        </p:nvPicPr>
        <p:blipFill>
          <a:blip r:embed="rId21"/>
          <a:stretch>
            <a:fillRect/>
          </a:stretch>
        </p:blipFill>
        <p:spPr>
          <a:xfrm>
            <a:off x="9563100" y="2070100"/>
            <a:ext cx="889000" cy="876300"/>
          </a:xfrm>
          <a:prstGeom prst="rect">
            <a:avLst/>
          </a:prstGeom>
        </p:spPr>
      </p:pic>
      <p:pic>
        <p:nvPicPr>
          <p:cNvPr id="29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7010400" y="5359400"/>
            <a:ext cx="1752600" cy="736600"/>
          </a:xfrm>
          <a:prstGeom prst="rect">
            <a:avLst/>
          </a:prstGeom>
        </p:spPr>
      </p:pic>
      <p:pic>
        <p:nvPicPr>
          <p:cNvPr id="30" name="New picture"/>
          <p:cNvPicPr/>
          <p:nvPr/>
        </p:nvPicPr>
        <p:blipFill>
          <a:blip r:embed="rId19"/>
          <a:stretch>
            <a:fillRect/>
          </a:stretch>
        </p:blipFill>
        <p:spPr>
          <a:xfrm>
            <a:off x="7594600" y="5080000"/>
            <a:ext cx="571500" cy="508000"/>
          </a:xfrm>
          <a:prstGeom prst="rect">
            <a:avLst/>
          </a:prstGeom>
        </p:spPr>
      </p:pic>
      <p:sp>
        <p:nvSpPr>
          <p:cNvPr id="31" name="New shape"/>
          <p:cNvSpPr/>
          <p:nvPr/>
        </p:nvSpPr>
        <p:spPr>
          <a:xfrm>
            <a:off x="7696200" y="52324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SYD</a:t>
            </a:r>
          </a:p>
        </p:txBody>
      </p:sp>
      <p:pic>
        <p:nvPicPr>
          <p:cNvPr id="32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7658100" y="5638800"/>
            <a:ext cx="444500" cy="381000"/>
          </a:xfrm>
          <a:prstGeom prst="rect">
            <a:avLst/>
          </a:prstGeom>
        </p:spPr>
      </p:pic>
      <p:pic>
        <p:nvPicPr>
          <p:cNvPr id="33" name="New picture"/>
          <p:cNvPicPr/>
          <p:nvPr/>
        </p:nvPicPr>
        <p:blipFill>
          <a:blip r:embed="rId22"/>
          <a:stretch>
            <a:fillRect/>
          </a:stretch>
        </p:blipFill>
        <p:spPr>
          <a:xfrm>
            <a:off x="7962900" y="5359400"/>
            <a:ext cx="876300" cy="889000"/>
          </a:xfrm>
          <a:prstGeom prst="rect">
            <a:avLst/>
          </a:prstGeom>
        </p:spPr>
      </p:pic>
      <p:pic>
        <p:nvPicPr>
          <p:cNvPr id="34" name="New picture"/>
          <p:cNvPicPr/>
          <p:nvPr/>
        </p:nvPicPr>
        <p:blipFill>
          <a:blip r:embed="rId23"/>
          <a:stretch>
            <a:fillRect/>
          </a:stretch>
        </p:blipFill>
        <p:spPr>
          <a:xfrm>
            <a:off x="7010400" y="5372100"/>
            <a:ext cx="889000" cy="876300"/>
          </a:xfrm>
          <a:prstGeom prst="rect">
            <a:avLst/>
          </a:prstGeom>
        </p:spPr>
      </p:pic>
      <p:pic>
        <p:nvPicPr>
          <p:cNvPr id="35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5410200" y="2781300"/>
            <a:ext cx="1752600" cy="736600"/>
          </a:xfrm>
          <a:prstGeom prst="rect">
            <a:avLst/>
          </a:prstGeom>
        </p:spPr>
      </p:pic>
      <p:pic>
        <p:nvPicPr>
          <p:cNvPr id="36" name="New picture"/>
          <p:cNvPicPr/>
          <p:nvPr/>
        </p:nvPicPr>
        <p:blipFill>
          <a:blip r:embed="rId19"/>
          <a:stretch>
            <a:fillRect/>
          </a:stretch>
        </p:blipFill>
        <p:spPr>
          <a:xfrm>
            <a:off x="5994400" y="2514600"/>
            <a:ext cx="571500" cy="508000"/>
          </a:xfrm>
          <a:prstGeom prst="rect">
            <a:avLst/>
          </a:prstGeom>
        </p:spPr>
      </p:pic>
      <p:sp>
        <p:nvSpPr>
          <p:cNvPr id="37" name="New shape"/>
          <p:cNvSpPr/>
          <p:nvPr/>
        </p:nvSpPr>
        <p:spPr>
          <a:xfrm>
            <a:off x="6096000" y="26670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VÄST</a:t>
            </a:r>
          </a:p>
        </p:txBody>
      </p:sp>
      <p:pic>
        <p:nvPicPr>
          <p:cNvPr id="38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6057900" y="3060700"/>
            <a:ext cx="444500" cy="381000"/>
          </a:xfrm>
          <a:prstGeom prst="rect">
            <a:avLst/>
          </a:prstGeom>
        </p:spPr>
      </p:pic>
      <p:pic>
        <p:nvPicPr>
          <p:cNvPr id="39" name="New picture"/>
          <p:cNvPicPr/>
          <p:nvPr/>
        </p:nvPicPr>
        <p:blipFill>
          <a:blip r:embed="rId22"/>
          <a:stretch>
            <a:fillRect/>
          </a:stretch>
        </p:blipFill>
        <p:spPr>
          <a:xfrm>
            <a:off x="6362700" y="2781300"/>
            <a:ext cx="876300" cy="889000"/>
          </a:xfrm>
          <a:prstGeom prst="rect">
            <a:avLst/>
          </a:prstGeom>
        </p:spPr>
      </p:pic>
      <p:pic>
        <p:nvPicPr>
          <p:cNvPr id="40" name="New picture"/>
          <p:cNvPicPr/>
          <p:nvPr/>
        </p:nvPicPr>
        <p:blipFill>
          <a:blip r:embed="rId24"/>
          <a:stretch>
            <a:fillRect/>
          </a:stretch>
        </p:blipFill>
        <p:spPr>
          <a:xfrm>
            <a:off x="5410200" y="2794000"/>
            <a:ext cx="889000" cy="876300"/>
          </a:xfrm>
          <a:prstGeom prst="rect">
            <a:avLst/>
          </a:prstGeom>
        </p:spPr>
      </p:pic>
      <p:pic>
        <p:nvPicPr>
          <p:cNvPr id="41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7353300" y="3568700"/>
            <a:ext cx="1752600" cy="736600"/>
          </a:xfrm>
          <a:prstGeom prst="rect">
            <a:avLst/>
          </a:prstGeom>
        </p:spPr>
      </p:pic>
      <p:pic>
        <p:nvPicPr>
          <p:cNvPr id="42" name="New picture"/>
          <p:cNvPicPr/>
          <p:nvPr/>
        </p:nvPicPr>
        <p:blipFill>
          <a:blip r:embed="rId19"/>
          <a:stretch>
            <a:fillRect/>
          </a:stretch>
        </p:blipFill>
        <p:spPr>
          <a:xfrm>
            <a:off x="7924800" y="3289300"/>
            <a:ext cx="571500" cy="508000"/>
          </a:xfrm>
          <a:prstGeom prst="rect">
            <a:avLst/>
          </a:prstGeom>
        </p:spPr>
      </p:pic>
      <p:sp>
        <p:nvSpPr>
          <p:cNvPr id="43" name="New shape"/>
          <p:cNvSpPr/>
          <p:nvPr/>
        </p:nvSpPr>
        <p:spPr>
          <a:xfrm>
            <a:off x="8026400" y="34417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JÖNK</a:t>
            </a:r>
          </a:p>
        </p:txBody>
      </p:sp>
      <p:pic>
        <p:nvPicPr>
          <p:cNvPr id="44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8001000" y="3848100"/>
            <a:ext cx="444500" cy="381000"/>
          </a:xfrm>
          <a:prstGeom prst="rect">
            <a:avLst/>
          </a:prstGeom>
        </p:spPr>
      </p:pic>
      <p:pic>
        <p:nvPicPr>
          <p:cNvPr id="45" name="New picture"/>
          <p:cNvPicPr/>
          <p:nvPr/>
        </p:nvPicPr>
        <p:blipFill>
          <a:blip r:embed="rId25"/>
          <a:stretch>
            <a:fillRect/>
          </a:stretch>
        </p:blipFill>
        <p:spPr>
          <a:xfrm>
            <a:off x="8305800" y="3568700"/>
            <a:ext cx="876300" cy="889000"/>
          </a:xfrm>
          <a:prstGeom prst="rect">
            <a:avLst/>
          </a:prstGeom>
        </p:spPr>
      </p:pic>
      <p:pic>
        <p:nvPicPr>
          <p:cNvPr id="46" name="New picture"/>
          <p:cNvPicPr/>
          <p:nvPr/>
        </p:nvPicPr>
        <p:blipFill>
          <a:blip r:embed="rId26"/>
          <a:stretch>
            <a:fillRect/>
          </a:stretch>
        </p:blipFill>
        <p:spPr>
          <a:xfrm>
            <a:off x="7340600" y="3581400"/>
            <a:ext cx="889000" cy="876300"/>
          </a:xfrm>
          <a:prstGeom prst="rect">
            <a:avLst/>
          </a:prstGeom>
        </p:spPr>
      </p:pic>
      <p:pic>
        <p:nvPicPr>
          <p:cNvPr id="47" name="New picture"/>
          <p:cNvPicPr/>
          <p:nvPr/>
        </p:nvPicPr>
        <p:blipFill>
          <a:blip r:embed="rId27"/>
          <a:stretch>
            <a:fillRect/>
          </a:stretch>
        </p:blipFill>
        <p:spPr>
          <a:xfrm>
            <a:off x="9575800" y="2819400"/>
            <a:ext cx="1752600" cy="609600"/>
          </a:xfrm>
          <a:prstGeom prst="rect">
            <a:avLst/>
          </a:prstGeom>
        </p:spPr>
      </p:pic>
      <p:pic>
        <p:nvPicPr>
          <p:cNvPr id="48" name="New picture"/>
          <p:cNvPicPr/>
          <p:nvPr/>
        </p:nvPicPr>
        <p:blipFill>
          <a:blip r:embed="rId28"/>
          <a:stretch>
            <a:fillRect/>
          </a:stretch>
        </p:blipFill>
        <p:spPr>
          <a:xfrm>
            <a:off x="10236200" y="2933700"/>
            <a:ext cx="444500" cy="419100"/>
          </a:xfrm>
          <a:prstGeom prst="rect">
            <a:avLst/>
          </a:prstGeom>
        </p:spPr>
      </p:pic>
      <p:pic>
        <p:nvPicPr>
          <p:cNvPr id="49" name="New picture"/>
          <p:cNvPicPr/>
          <p:nvPr/>
        </p:nvPicPr>
        <p:blipFill>
          <a:blip r:embed="rId29"/>
          <a:stretch>
            <a:fillRect/>
          </a:stretch>
        </p:blipFill>
        <p:spPr>
          <a:xfrm>
            <a:off x="10541000" y="2705100"/>
            <a:ext cx="876300" cy="889000"/>
          </a:xfrm>
          <a:prstGeom prst="rect">
            <a:avLst/>
          </a:prstGeom>
        </p:spPr>
      </p:pic>
      <p:pic>
        <p:nvPicPr>
          <p:cNvPr id="50" name="New picture"/>
          <p:cNvPicPr/>
          <p:nvPr/>
        </p:nvPicPr>
        <p:blipFill>
          <a:blip r:embed="rId30"/>
          <a:stretch>
            <a:fillRect/>
          </a:stretch>
        </p:blipFill>
        <p:spPr>
          <a:xfrm>
            <a:off x="9575800" y="2705100"/>
            <a:ext cx="889000" cy="876300"/>
          </a:xfrm>
          <a:prstGeom prst="rect">
            <a:avLst/>
          </a:prstGeom>
        </p:spPr>
      </p:pic>
      <p:sp>
        <p:nvSpPr>
          <p:cNvPr id="51" name="New shape"/>
          <p:cNvSpPr/>
          <p:nvPr/>
        </p:nvSpPr>
        <p:spPr>
          <a:xfrm>
            <a:off x="3619500" y="3378200"/>
            <a:ext cx="17399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100" i="1">
                <a:solidFill>
                  <a:srgbClr val="00355F"/>
                </a:solidFill>
                <a:latin typeface="arial"/>
              </a:rPr>
              <a:t>Fördjupning: enkät till vd</a:t>
            </a:r>
          </a:p>
        </p:txBody>
      </p:sp>
      <p:pic>
        <p:nvPicPr>
          <p:cNvPr id="52" name="New picture"/>
          <p:cNvPicPr/>
          <p:nvPr/>
        </p:nvPicPr>
        <p:blipFill>
          <a:blip r:embed="rId31"/>
          <a:stretch>
            <a:fillRect/>
          </a:stretch>
        </p:blipFill>
        <p:spPr>
          <a:xfrm>
            <a:off x="3606800" y="3543300"/>
            <a:ext cx="1752600" cy="1104900"/>
          </a:xfrm>
          <a:prstGeom prst="rect">
            <a:avLst/>
          </a:prstGeom>
        </p:spPr>
      </p:pic>
      <p:sp>
        <p:nvSpPr>
          <p:cNvPr id="53" name="New shape"/>
          <p:cNvSpPr/>
          <p:nvPr/>
        </p:nvSpPr>
        <p:spPr>
          <a:xfrm>
            <a:off x="3606800" y="3543300"/>
            <a:ext cx="876300" cy="1079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100">
                <a:solidFill>
                  <a:srgbClr val="FFFFFF"/>
                </a:solidFill>
                <a:latin typeface="arial"/>
              </a:rPr>
              <a:t>Hur viktigt uppnå jämställd styrelse</a:t>
            </a:r>
          </a:p>
        </p:txBody>
      </p:sp>
      <p:pic>
        <p:nvPicPr>
          <p:cNvPr id="54" name="New picture"/>
          <p:cNvPicPr/>
          <p:nvPr/>
        </p:nvPicPr>
        <p:blipFill>
          <a:blip r:embed="rId32"/>
          <a:stretch>
            <a:fillRect/>
          </a:stretch>
        </p:blipFill>
        <p:spPr>
          <a:xfrm>
            <a:off x="4267200" y="3657600"/>
            <a:ext cx="444500" cy="838200"/>
          </a:xfrm>
          <a:prstGeom prst="rect">
            <a:avLst/>
          </a:prstGeom>
        </p:spPr>
      </p:pic>
      <p:sp>
        <p:nvSpPr>
          <p:cNvPr id="55" name="New shape"/>
          <p:cNvSpPr/>
          <p:nvPr/>
        </p:nvSpPr>
        <p:spPr>
          <a:xfrm>
            <a:off x="4597400" y="3581400"/>
            <a:ext cx="685800" cy="1028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Hur viktigt rekrytera kandidater som leder till mångfald</a:t>
            </a:r>
          </a:p>
        </p:txBody>
      </p:sp>
      <p:pic>
        <p:nvPicPr>
          <p:cNvPr id="56" name="New picture"/>
          <p:cNvPicPr/>
          <p:nvPr/>
        </p:nvPicPr>
        <p:blipFill>
          <a:blip r:embed="rId27"/>
          <a:stretch>
            <a:fillRect/>
          </a:stretch>
        </p:blipFill>
        <p:spPr>
          <a:xfrm>
            <a:off x="7353300" y="4343400"/>
            <a:ext cx="1752600" cy="609600"/>
          </a:xfrm>
          <a:prstGeom prst="rect">
            <a:avLst/>
          </a:prstGeom>
        </p:spPr>
      </p:pic>
      <p:pic>
        <p:nvPicPr>
          <p:cNvPr id="57" name="New picture"/>
          <p:cNvPicPr/>
          <p:nvPr/>
        </p:nvPicPr>
        <p:blipFill>
          <a:blip r:embed="rId28"/>
          <a:stretch>
            <a:fillRect/>
          </a:stretch>
        </p:blipFill>
        <p:spPr>
          <a:xfrm>
            <a:off x="8001000" y="4457700"/>
            <a:ext cx="444500" cy="419100"/>
          </a:xfrm>
          <a:prstGeom prst="rect">
            <a:avLst/>
          </a:prstGeom>
        </p:spPr>
      </p:pic>
      <p:pic>
        <p:nvPicPr>
          <p:cNvPr id="58" name="New picture"/>
          <p:cNvPicPr/>
          <p:nvPr/>
        </p:nvPicPr>
        <p:blipFill>
          <a:blip r:embed="rId33"/>
          <a:stretch>
            <a:fillRect/>
          </a:stretch>
        </p:blipFill>
        <p:spPr>
          <a:xfrm>
            <a:off x="8305800" y="4229100"/>
            <a:ext cx="876300" cy="889000"/>
          </a:xfrm>
          <a:prstGeom prst="rect">
            <a:avLst/>
          </a:prstGeom>
        </p:spPr>
      </p:pic>
      <p:pic>
        <p:nvPicPr>
          <p:cNvPr id="59" name="New picture"/>
          <p:cNvPicPr/>
          <p:nvPr/>
        </p:nvPicPr>
        <p:blipFill>
          <a:blip r:embed="rId34"/>
          <a:stretch>
            <a:fillRect/>
          </a:stretch>
        </p:blipFill>
        <p:spPr>
          <a:xfrm>
            <a:off x="7353300" y="4229100"/>
            <a:ext cx="889000" cy="876300"/>
          </a:xfrm>
          <a:prstGeom prst="rect">
            <a:avLst/>
          </a:prstGeom>
        </p:spPr>
      </p:pic>
      <p:pic>
        <p:nvPicPr>
          <p:cNvPr id="60" name="New picture"/>
          <p:cNvPicPr/>
          <p:nvPr/>
        </p:nvPicPr>
        <p:blipFill>
          <a:blip r:embed="rId27"/>
          <a:stretch>
            <a:fillRect/>
          </a:stretch>
        </p:blipFill>
        <p:spPr>
          <a:xfrm>
            <a:off x="7010400" y="6108700"/>
            <a:ext cx="1752600" cy="609600"/>
          </a:xfrm>
          <a:prstGeom prst="rect">
            <a:avLst/>
          </a:prstGeom>
        </p:spPr>
      </p:pic>
      <p:pic>
        <p:nvPicPr>
          <p:cNvPr id="61" name="New picture"/>
          <p:cNvPicPr/>
          <p:nvPr/>
        </p:nvPicPr>
        <p:blipFill>
          <a:blip r:embed="rId28"/>
          <a:stretch>
            <a:fillRect/>
          </a:stretch>
        </p:blipFill>
        <p:spPr>
          <a:xfrm>
            <a:off x="7658100" y="6223000"/>
            <a:ext cx="444500" cy="419100"/>
          </a:xfrm>
          <a:prstGeom prst="rect">
            <a:avLst/>
          </a:prstGeom>
        </p:spPr>
      </p:pic>
      <p:pic>
        <p:nvPicPr>
          <p:cNvPr id="62" name="New picture"/>
          <p:cNvPicPr/>
          <p:nvPr/>
        </p:nvPicPr>
        <p:blipFill>
          <a:blip r:embed="rId35"/>
          <a:stretch>
            <a:fillRect/>
          </a:stretch>
        </p:blipFill>
        <p:spPr>
          <a:xfrm>
            <a:off x="7962900" y="5994400"/>
            <a:ext cx="876300" cy="889000"/>
          </a:xfrm>
          <a:prstGeom prst="rect">
            <a:avLst/>
          </a:prstGeom>
        </p:spPr>
      </p:pic>
      <p:pic>
        <p:nvPicPr>
          <p:cNvPr id="63" name="New picture"/>
          <p:cNvPicPr/>
          <p:nvPr/>
        </p:nvPicPr>
        <p:blipFill>
          <a:blip r:embed="rId30"/>
          <a:stretch>
            <a:fillRect/>
          </a:stretch>
        </p:blipFill>
        <p:spPr>
          <a:xfrm>
            <a:off x="7010400" y="6007100"/>
            <a:ext cx="889000" cy="876300"/>
          </a:xfrm>
          <a:prstGeom prst="rect">
            <a:avLst/>
          </a:prstGeom>
        </p:spPr>
      </p:pic>
      <p:pic>
        <p:nvPicPr>
          <p:cNvPr id="64" name="New picture"/>
          <p:cNvPicPr/>
          <p:nvPr/>
        </p:nvPicPr>
        <p:blipFill>
          <a:blip r:embed="rId27"/>
          <a:stretch>
            <a:fillRect/>
          </a:stretch>
        </p:blipFill>
        <p:spPr>
          <a:xfrm>
            <a:off x="5410200" y="3543300"/>
            <a:ext cx="1752600" cy="609600"/>
          </a:xfrm>
          <a:prstGeom prst="rect">
            <a:avLst/>
          </a:prstGeom>
        </p:spPr>
      </p:pic>
      <p:pic>
        <p:nvPicPr>
          <p:cNvPr id="65" name="New picture"/>
          <p:cNvPicPr/>
          <p:nvPr/>
        </p:nvPicPr>
        <p:blipFill>
          <a:blip r:embed="rId28"/>
          <a:stretch>
            <a:fillRect/>
          </a:stretch>
        </p:blipFill>
        <p:spPr>
          <a:xfrm>
            <a:off x="6070600" y="3657600"/>
            <a:ext cx="444500" cy="419100"/>
          </a:xfrm>
          <a:prstGeom prst="rect">
            <a:avLst/>
          </a:prstGeom>
        </p:spPr>
      </p:pic>
      <p:pic>
        <p:nvPicPr>
          <p:cNvPr id="66" name="New picture"/>
          <p:cNvPicPr/>
          <p:nvPr/>
        </p:nvPicPr>
        <p:blipFill>
          <a:blip r:embed="rId36"/>
          <a:stretch>
            <a:fillRect/>
          </a:stretch>
        </p:blipFill>
        <p:spPr>
          <a:xfrm>
            <a:off x="6375400" y="3429000"/>
            <a:ext cx="876300" cy="889000"/>
          </a:xfrm>
          <a:prstGeom prst="rect">
            <a:avLst/>
          </a:prstGeom>
        </p:spPr>
      </p:pic>
      <p:pic>
        <p:nvPicPr>
          <p:cNvPr id="67" name="New picture"/>
          <p:cNvPicPr/>
          <p:nvPr/>
        </p:nvPicPr>
        <p:blipFill>
          <a:blip r:embed="rId37"/>
          <a:stretch>
            <a:fillRect/>
          </a:stretch>
        </p:blipFill>
        <p:spPr>
          <a:xfrm>
            <a:off x="5410200" y="3441700"/>
            <a:ext cx="889000" cy="876300"/>
          </a:xfrm>
          <a:prstGeom prst="rect">
            <a:avLst/>
          </a:prstGeom>
        </p:spPr>
      </p:pic>
      <p:pic>
        <p:nvPicPr>
          <p:cNvPr id="68" name="New picture"/>
          <p:cNvPicPr/>
          <p:nvPr/>
        </p:nvPicPr>
        <p:blipFill>
          <a:blip r:embed="rId28"/>
          <a:stretch>
            <a:fillRect/>
          </a:stretch>
        </p:blipFill>
        <p:spPr>
          <a:xfrm>
            <a:off x="1460500" y="6350000"/>
            <a:ext cx="444500" cy="419100"/>
          </a:xfrm>
          <a:prstGeom prst="rect">
            <a:avLst/>
          </a:prstGeom>
        </p:spPr>
      </p:pic>
      <p:pic>
        <p:nvPicPr>
          <p:cNvPr id="69" name="New picture"/>
          <p:cNvPicPr/>
          <p:nvPr/>
        </p:nvPicPr>
        <p:blipFill>
          <a:blip r:embed="rId38"/>
          <a:stretch>
            <a:fillRect/>
          </a:stretch>
        </p:blipFill>
        <p:spPr>
          <a:xfrm>
            <a:off x="1778000" y="6121400"/>
            <a:ext cx="876300" cy="889000"/>
          </a:xfrm>
          <a:prstGeom prst="rect">
            <a:avLst/>
          </a:prstGeom>
        </p:spPr>
      </p:pic>
      <p:pic>
        <p:nvPicPr>
          <p:cNvPr id="70" name="New picture"/>
          <p:cNvPicPr/>
          <p:nvPr/>
        </p:nvPicPr>
        <p:blipFill>
          <a:blip r:embed="rId39"/>
          <a:stretch>
            <a:fillRect/>
          </a:stretch>
        </p:blipFill>
        <p:spPr>
          <a:xfrm>
            <a:off x="812800" y="6134100"/>
            <a:ext cx="889000" cy="876300"/>
          </a:xfrm>
          <a:prstGeom prst="rect">
            <a:avLst/>
          </a:prstGeom>
        </p:spPr>
      </p:pic>
      <p:pic>
        <p:nvPicPr>
          <p:cNvPr id="71" name="New picture"/>
          <p:cNvPicPr/>
          <p:nvPr/>
        </p:nvPicPr>
        <p:blipFill>
          <a:blip r:embed="rId40"/>
          <a:stretch>
            <a:fillRect/>
          </a:stretch>
        </p:blipFill>
        <p:spPr>
          <a:xfrm>
            <a:off x="3619500" y="342900"/>
            <a:ext cx="1752600" cy="889000"/>
          </a:xfrm>
          <a:prstGeom prst="rect">
            <a:avLst/>
          </a:prstGeom>
        </p:spPr>
      </p:pic>
      <p:sp>
        <p:nvSpPr>
          <p:cNvPr id="72" name="New shape"/>
          <p:cNvSpPr/>
          <p:nvPr/>
        </p:nvSpPr>
        <p:spPr>
          <a:xfrm>
            <a:off x="4483100" y="330200"/>
            <a:ext cx="8763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00355F"/>
                </a:solidFill>
                <a:latin typeface="arial"/>
              </a:rPr>
              <a:t>%</a:t>
            </a:r>
            <a:endParaRPr sz="1800">
              <a:solidFill>
                <a:srgbClr val="00355F"/>
              </a:solidFill>
              <a:latin typeface="arial"/>
            </a:endParaRPr>
          </a:p>
          <a:p>
            <a:pPr algn="ctr"/>
            <a:r>
              <a:rPr sz="1200">
                <a:solidFill>
                  <a:srgbClr val="00355F"/>
                </a:solidFill>
                <a:latin typeface="arial"/>
              </a:rPr>
              <a:t>Kvinnor</a:t>
            </a:r>
          </a:p>
          <a:p>
            <a:pPr algn="ctr"/>
            <a:r>
              <a:rPr sz="1200">
                <a:solidFill>
                  <a:srgbClr val="00355F"/>
                </a:solidFill>
                <a:latin typeface="arial"/>
              </a:rPr>
              <a:t>i styrelser</a:t>
            </a:r>
          </a:p>
        </p:txBody>
      </p:sp>
      <p:sp>
        <p:nvSpPr>
          <p:cNvPr id="73" name="New shape"/>
          <p:cNvSpPr/>
          <p:nvPr/>
        </p:nvSpPr>
        <p:spPr>
          <a:xfrm>
            <a:off x="3619500" y="330200"/>
            <a:ext cx="8763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00355F"/>
                </a:solidFill>
                <a:latin typeface="arial"/>
              </a:rPr>
              <a:t>%</a:t>
            </a:r>
            <a:endParaRPr sz="1800">
              <a:solidFill>
                <a:srgbClr val="00355F"/>
              </a:solidFill>
              <a:latin typeface="arial"/>
            </a:endParaRPr>
          </a:p>
          <a:p>
            <a:pPr algn="ctr"/>
            <a:r>
              <a:rPr sz="1200">
                <a:solidFill>
                  <a:srgbClr val="00355F"/>
                </a:solidFill>
                <a:latin typeface="arial"/>
              </a:rPr>
              <a:t>Jämställda</a:t>
            </a:r>
          </a:p>
          <a:p>
            <a:pPr algn="ctr"/>
            <a:r>
              <a:rPr sz="1200">
                <a:solidFill>
                  <a:srgbClr val="00355F"/>
                </a:solidFill>
                <a:latin typeface="arial"/>
              </a:rPr>
              <a:t>styrelser</a:t>
            </a:r>
          </a:p>
        </p:txBody>
      </p:sp>
      <p:pic>
        <p:nvPicPr>
          <p:cNvPr id="74" name="New picture"/>
          <p:cNvPicPr/>
          <p:nvPr/>
        </p:nvPicPr>
        <p:blipFill>
          <a:blip r:embed="rId19"/>
          <a:stretch>
            <a:fillRect/>
          </a:stretch>
        </p:blipFill>
        <p:spPr>
          <a:xfrm>
            <a:off x="4191000" y="63500"/>
            <a:ext cx="571500" cy="508000"/>
          </a:xfrm>
          <a:prstGeom prst="rect">
            <a:avLst/>
          </a:prstGeom>
        </p:spPr>
      </p:pic>
      <p:sp>
        <p:nvSpPr>
          <p:cNvPr id="75" name="New shape"/>
          <p:cNvSpPr/>
          <p:nvPr/>
        </p:nvSpPr>
        <p:spPr>
          <a:xfrm>
            <a:off x="4292600" y="2159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900">
                <a:solidFill>
                  <a:srgbClr val="FFFFFF"/>
                </a:solidFill>
                <a:latin typeface="arial"/>
              </a:rPr>
              <a:t>Region</a:t>
            </a:r>
          </a:p>
        </p:txBody>
      </p:sp>
      <p:pic>
        <p:nvPicPr>
          <p:cNvPr id="76" name="New picture"/>
          <p:cNvPicPr/>
          <p:nvPr/>
        </p:nvPicPr>
        <p:blipFill>
          <a:blip r:embed="rId41"/>
          <a:stretch>
            <a:fillRect/>
          </a:stretch>
        </p:blipFill>
        <p:spPr>
          <a:xfrm>
            <a:off x="4267200" y="622300"/>
            <a:ext cx="444500" cy="533400"/>
          </a:xfrm>
          <a:prstGeom prst="rect">
            <a:avLst/>
          </a:prstGeom>
        </p:spPr>
      </p:pic>
      <p:sp>
        <p:nvSpPr>
          <p:cNvPr id="77" name="New shape"/>
          <p:cNvSpPr/>
          <p:nvPr/>
        </p:nvSpPr>
        <p:spPr>
          <a:xfrm>
            <a:off x="3606800" y="4673600"/>
            <a:ext cx="17399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800" i="1">
                <a:solidFill>
                  <a:srgbClr val="595959"/>
                </a:solidFill>
                <a:latin typeface="arial"/>
              </a:rPr>
              <a:t>% ganska eller mycket viktigt</a:t>
            </a: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1231900"/>
            <a:ext cx="2971800" cy="293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2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3600" dirty="0">
                <a:solidFill>
                  <a:srgbClr val="FFFFFF"/>
                </a:solidFill>
                <a:latin typeface="arial"/>
              </a:rPr>
              <a:t>Andel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jämställda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styrelser</a:t>
            </a:r>
            <a:r>
              <a:rPr sz="3600" dirty="0">
                <a:solidFill>
                  <a:srgbClr val="FFFFFF"/>
                </a:solidFill>
                <a:latin typeface="arial"/>
              </a:rPr>
              <a:t> per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kommun</a:t>
            </a:r>
            <a:r>
              <a:rPr sz="3600" dirty="0">
                <a:solidFill>
                  <a:srgbClr val="FFFFFF"/>
                </a:solidFill>
                <a:latin typeface="arial"/>
              </a:rPr>
              <a:t> 202</a:t>
            </a:r>
            <a:r>
              <a:rPr lang="sv-SE" sz="3600" dirty="0">
                <a:solidFill>
                  <a:srgbClr val="FFFFFF"/>
                </a:solidFill>
                <a:latin typeface="arial"/>
              </a:rPr>
              <a:t>3</a:t>
            </a:r>
            <a:endParaRPr sz="36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0" y="139700"/>
            <a:ext cx="8534400" cy="66294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4914900"/>
            <a:ext cx="3505200" cy="26289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257300" y="5651500"/>
            <a:ext cx="990600" cy="9144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7F7F7F"/>
                </a:solidFill>
                <a:latin typeface="arial"/>
              </a:rPr>
              <a:t>VÄST</a:t>
            </a:r>
          </a:p>
        </p:txBody>
      </p:sp>
      <p:sp>
        <p:nvSpPr>
          <p:cNvPr id="9" name="New shape"/>
          <p:cNvSpPr/>
          <p:nvPr/>
        </p:nvSpPr>
        <p:spPr>
          <a:xfrm>
            <a:off x="279400" y="4191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91848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4419600" y="4216400"/>
            <a:ext cx="3314700" cy="28575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90500" y="2120900"/>
            <a:ext cx="11811000" cy="76073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81000" y="342900"/>
            <a:ext cx="65913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som är vd  </a:t>
            </a:r>
          </a:p>
        </p:txBody>
      </p:sp>
      <p:sp>
        <p:nvSpPr>
          <p:cNvPr id="6" name="New shape"/>
          <p:cNvSpPr/>
          <p:nvPr/>
        </p:nvSpPr>
        <p:spPr>
          <a:xfrm>
            <a:off x="5181600" y="17018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2025</a:t>
            </a:r>
          </a:p>
        </p:txBody>
      </p:sp>
      <p:sp>
        <p:nvSpPr>
          <p:cNvPr id="7" name="New shape"/>
          <p:cNvSpPr/>
          <p:nvPr/>
        </p:nvSpPr>
        <p:spPr>
          <a:xfrm>
            <a:off x="8763000" y="0"/>
            <a:ext cx="32512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800" i="1">
                <a:solidFill>
                  <a:srgbClr val="FFFFFF"/>
                </a:solidFill>
                <a:latin typeface="arial"/>
              </a:rPr>
              <a:t>% av alla undersökta företag som har en kvinna som vd.</a:t>
            </a:r>
          </a:p>
        </p:txBody>
      </p:sp>
      <p:sp>
        <p:nvSpPr>
          <p:cNvPr id="8" name="New shape"/>
          <p:cNvSpPr/>
          <p:nvPr/>
        </p:nvSpPr>
        <p:spPr>
          <a:xfrm>
            <a:off x="5753100" y="2667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4419600" y="4216400"/>
            <a:ext cx="3314700" cy="28575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90500" y="2120900"/>
            <a:ext cx="11811000" cy="76073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81000" y="342900"/>
            <a:ext cx="65913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som är vd  </a:t>
            </a:r>
          </a:p>
        </p:txBody>
      </p:sp>
      <p:sp>
        <p:nvSpPr>
          <p:cNvPr id="6" name="New shape"/>
          <p:cNvSpPr/>
          <p:nvPr/>
        </p:nvSpPr>
        <p:spPr>
          <a:xfrm>
            <a:off x="5181600" y="17018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2024</a:t>
            </a:r>
          </a:p>
        </p:txBody>
      </p:sp>
      <p:sp>
        <p:nvSpPr>
          <p:cNvPr id="7" name="New shape"/>
          <p:cNvSpPr/>
          <p:nvPr/>
        </p:nvSpPr>
        <p:spPr>
          <a:xfrm>
            <a:off x="8763000" y="0"/>
            <a:ext cx="32512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800" i="1">
                <a:solidFill>
                  <a:srgbClr val="FFFFFF"/>
                </a:solidFill>
                <a:latin typeface="arial"/>
              </a:rPr>
              <a:t>% av alla undersökta företag som har en kvinna som vd.</a:t>
            </a:r>
          </a:p>
        </p:txBody>
      </p:sp>
      <p:sp>
        <p:nvSpPr>
          <p:cNvPr id="8" name="New shape"/>
          <p:cNvSpPr/>
          <p:nvPr/>
        </p:nvSpPr>
        <p:spPr>
          <a:xfrm>
            <a:off x="5753100" y="2667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96029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4419600" y="4216400"/>
            <a:ext cx="3314700" cy="28575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90500" y="2120900"/>
            <a:ext cx="11811000" cy="76073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81000" y="342900"/>
            <a:ext cx="65913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som är vd  </a:t>
            </a:r>
          </a:p>
        </p:txBody>
      </p:sp>
      <p:sp>
        <p:nvSpPr>
          <p:cNvPr id="6" name="New shape"/>
          <p:cNvSpPr/>
          <p:nvPr/>
        </p:nvSpPr>
        <p:spPr>
          <a:xfrm>
            <a:off x="5181600" y="17018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 dirty="0">
                <a:solidFill>
                  <a:srgbClr val="FFFFFF"/>
                </a:solidFill>
                <a:latin typeface="calibri"/>
              </a:rPr>
              <a:t>202</a:t>
            </a:r>
            <a:r>
              <a:rPr lang="sv-SE" sz="3800" b="1" dirty="0">
                <a:solidFill>
                  <a:srgbClr val="FFFFFF"/>
                </a:solidFill>
                <a:latin typeface="calibri"/>
              </a:rPr>
              <a:t>3</a:t>
            </a:r>
            <a:endParaRPr sz="3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New shape"/>
          <p:cNvSpPr/>
          <p:nvPr/>
        </p:nvSpPr>
        <p:spPr>
          <a:xfrm>
            <a:off x="8763000" y="0"/>
            <a:ext cx="32512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800" i="1">
                <a:solidFill>
                  <a:srgbClr val="FFFFFF"/>
                </a:solidFill>
                <a:latin typeface="arial"/>
              </a:rPr>
              <a:t>% av alla undersökta företag som har en kvinna som vd.</a:t>
            </a:r>
          </a:p>
        </p:txBody>
      </p:sp>
      <p:sp>
        <p:nvSpPr>
          <p:cNvPr id="8" name="New shape"/>
          <p:cNvSpPr/>
          <p:nvPr/>
        </p:nvSpPr>
        <p:spPr>
          <a:xfrm>
            <a:off x="5753100" y="2667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378662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485900"/>
            <a:ext cx="11379200" cy="52197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81000" y="342900"/>
            <a:ext cx="82169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som är vd per län 2025 </a:t>
            </a:r>
          </a:p>
        </p:txBody>
      </p:sp>
      <p:sp>
        <p:nvSpPr>
          <p:cNvPr id="5" name="New shape"/>
          <p:cNvSpPr/>
          <p:nvPr/>
        </p:nvSpPr>
        <p:spPr>
          <a:xfrm>
            <a:off x="8763000" y="2286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485900"/>
            <a:ext cx="11379200" cy="52197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81000" y="342900"/>
            <a:ext cx="82169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som är vd per län 2024 </a:t>
            </a:r>
          </a:p>
        </p:txBody>
      </p:sp>
      <p:sp>
        <p:nvSpPr>
          <p:cNvPr id="5" name="New shape"/>
          <p:cNvSpPr/>
          <p:nvPr/>
        </p:nvSpPr>
        <p:spPr>
          <a:xfrm>
            <a:off x="8763000" y="2286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36747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485900"/>
            <a:ext cx="11379200" cy="52197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81000" y="342900"/>
            <a:ext cx="82169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 dirty="0">
                <a:solidFill>
                  <a:srgbClr val="FFFFFF"/>
                </a:solidFill>
                <a:latin typeface="arial"/>
              </a:rPr>
              <a:t>Andel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kvinnor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som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är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vd</a:t>
            </a:r>
            <a:r>
              <a:rPr sz="3600" dirty="0">
                <a:solidFill>
                  <a:srgbClr val="FFFFFF"/>
                </a:solidFill>
                <a:latin typeface="arial"/>
              </a:rPr>
              <a:t> per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län</a:t>
            </a:r>
            <a:r>
              <a:rPr sz="3600" dirty="0">
                <a:solidFill>
                  <a:srgbClr val="FFFFFF"/>
                </a:solidFill>
                <a:latin typeface="arial"/>
              </a:rPr>
              <a:t> 202</a:t>
            </a:r>
            <a:r>
              <a:rPr lang="sv-SE" sz="3600" dirty="0">
                <a:solidFill>
                  <a:srgbClr val="FFFFFF"/>
                </a:solidFill>
                <a:latin typeface="arial"/>
              </a:rPr>
              <a:t>3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5" name="New shape"/>
          <p:cNvSpPr/>
          <p:nvPr/>
        </p:nvSpPr>
        <p:spPr>
          <a:xfrm>
            <a:off x="8763000" y="2286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456098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485900"/>
            <a:ext cx="11379200" cy="52197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81000" y="342900"/>
            <a:ext cx="11125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som är vd per län i hela Sverige 2025</a:t>
            </a: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485900"/>
            <a:ext cx="11379200" cy="52197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81000" y="342900"/>
            <a:ext cx="11125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som är vd per län i hela Sverige 2024</a:t>
            </a:r>
          </a:p>
        </p:txBody>
      </p:sp>
    </p:spTree>
    <p:extLst>
      <p:ext uri="{BB962C8B-B14F-4D97-AF65-F5344CB8AC3E}">
        <p14:creationId xmlns:p14="http://schemas.microsoft.com/office/powerpoint/2010/main" val="330625338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485900"/>
            <a:ext cx="11379200" cy="52197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81000" y="342900"/>
            <a:ext cx="11125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 dirty="0">
                <a:solidFill>
                  <a:srgbClr val="FFFFFF"/>
                </a:solidFill>
                <a:latin typeface="arial"/>
              </a:rPr>
              <a:t>Andel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kvinnor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som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är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vd</a:t>
            </a:r>
            <a:r>
              <a:rPr sz="3600" dirty="0">
                <a:solidFill>
                  <a:srgbClr val="FFFFFF"/>
                </a:solidFill>
                <a:latin typeface="arial"/>
              </a:rPr>
              <a:t> per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län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i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hela</a:t>
            </a:r>
            <a:r>
              <a:rPr sz="3600" dirty="0">
                <a:solidFill>
                  <a:srgbClr val="FFFFFF"/>
                </a:solidFill>
                <a:latin typeface="arial"/>
              </a:rPr>
              <a:t> Sverige 202</a:t>
            </a:r>
            <a:r>
              <a:rPr lang="sv-SE" sz="3600" dirty="0">
                <a:solidFill>
                  <a:srgbClr val="FFFFFF"/>
                </a:solidFill>
                <a:latin typeface="arial"/>
              </a:rPr>
              <a:t>3</a:t>
            </a:r>
            <a:endParaRPr sz="36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90294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6870700" y="2743200"/>
            <a:ext cx="2578100" cy="2489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43300" cy="68580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991600" y="0"/>
            <a:ext cx="2286000" cy="24892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912100" y="2413000"/>
            <a:ext cx="3162300" cy="33782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102600" y="1193800"/>
            <a:ext cx="1943100" cy="22479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8077200" y="4686300"/>
            <a:ext cx="1371600" cy="161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6388100" y="4851400"/>
            <a:ext cx="1866900" cy="21971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9"/>
          <a:stretch>
            <a:fillRect/>
          </a:stretch>
        </p:blipFill>
        <p:spPr>
          <a:xfrm>
            <a:off x="5283200" y="1130300"/>
            <a:ext cx="3060700" cy="30480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10"/>
          <a:stretch>
            <a:fillRect/>
          </a:stretch>
        </p:blipFill>
        <p:spPr>
          <a:xfrm>
            <a:off x="5753100" y="3086100"/>
            <a:ext cx="1803400" cy="2260600"/>
          </a:xfrm>
          <a:prstGeom prst="rect">
            <a:avLst/>
          </a:prstGeom>
        </p:spPr>
      </p:pic>
      <p:pic>
        <p:nvPicPr>
          <p:cNvPr id="11" name="New picture"/>
          <p:cNvPicPr/>
          <p:nvPr/>
        </p:nvPicPr>
        <p:blipFill>
          <a:blip r:embed="rId11"/>
          <a:stretch>
            <a:fillRect/>
          </a:stretch>
        </p:blipFill>
        <p:spPr>
          <a:xfrm>
            <a:off x="7073900" y="3365500"/>
            <a:ext cx="2260600" cy="2501900"/>
          </a:xfrm>
          <a:prstGeom prst="rect">
            <a:avLst/>
          </a:prstGeom>
        </p:spPr>
      </p:pic>
      <p:pic>
        <p:nvPicPr>
          <p:cNvPr id="12" name="New picture"/>
          <p:cNvPicPr/>
          <p:nvPr/>
        </p:nvPicPr>
        <p:blipFill>
          <a:blip r:embed="rId12"/>
          <a:stretch>
            <a:fillRect/>
          </a:stretch>
        </p:blipFill>
        <p:spPr>
          <a:xfrm>
            <a:off x="6807200" y="2565400"/>
            <a:ext cx="2235200" cy="2133600"/>
          </a:xfrm>
          <a:prstGeom prst="rect">
            <a:avLst/>
          </a:prstGeom>
        </p:spPr>
      </p:pic>
      <p:pic>
        <p:nvPicPr>
          <p:cNvPr id="13" name="New picture"/>
          <p:cNvPicPr/>
          <p:nvPr/>
        </p:nvPicPr>
        <p:blipFill>
          <a:blip r:embed="rId13"/>
          <a:stretch>
            <a:fillRect/>
          </a:stretch>
        </p:blipFill>
        <p:spPr>
          <a:xfrm>
            <a:off x="10668000" y="1866900"/>
            <a:ext cx="2057400" cy="2603500"/>
          </a:xfrm>
          <a:prstGeom prst="rect">
            <a:avLst/>
          </a:prstGeom>
        </p:spPr>
      </p:pic>
      <p:sp>
        <p:nvSpPr>
          <p:cNvPr id="14" name="New shape"/>
          <p:cNvSpPr/>
          <p:nvPr/>
        </p:nvSpPr>
        <p:spPr>
          <a:xfrm>
            <a:off x="241300" y="2819400"/>
            <a:ext cx="300990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FFFFFF"/>
                </a:solidFill>
                <a:latin typeface="calibri"/>
              </a:rPr>
              <a:t>Styrelsedata för hela Sverige samt fördjupning i fyra regioner</a:t>
            </a:r>
          </a:p>
        </p:txBody>
      </p:sp>
      <p:sp>
        <p:nvSpPr>
          <p:cNvPr id="15" name="New shape"/>
          <p:cNvSpPr/>
          <p:nvPr/>
        </p:nvSpPr>
        <p:spPr>
          <a:xfrm>
            <a:off x="469900" y="419100"/>
            <a:ext cx="27051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00355D"/>
                </a:solidFill>
                <a:latin typeface="arial"/>
              </a:rPr>
              <a:t> </a:t>
            </a:r>
            <a:r>
              <a:rPr sz="3000">
                <a:solidFill>
                  <a:srgbClr val="00355D"/>
                </a:solidFill>
                <a:latin typeface="arial"/>
              </a:rPr>
              <a:t>Rapportsläpp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sp>
        <p:nvSpPr>
          <p:cNvPr id="16" name="New shape"/>
          <p:cNvSpPr/>
          <p:nvPr/>
        </p:nvSpPr>
        <p:spPr>
          <a:xfrm>
            <a:off x="469900" y="12954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 </a:t>
            </a:r>
            <a:r>
              <a:rPr sz="3000">
                <a:solidFill>
                  <a:srgbClr val="00355D"/>
                </a:solidFill>
                <a:latin typeface="arial"/>
              </a:rPr>
              <a:t>2024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pic>
        <p:nvPicPr>
          <p:cNvPr id="17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812800" y="5549900"/>
            <a:ext cx="1752600" cy="736600"/>
          </a:xfrm>
          <a:prstGeom prst="rect">
            <a:avLst/>
          </a:prstGeom>
        </p:spPr>
      </p:pic>
      <p:pic>
        <p:nvPicPr>
          <p:cNvPr id="18" name="New picture"/>
          <p:cNvPicPr/>
          <p:nvPr/>
        </p:nvPicPr>
        <p:blipFill>
          <a:blip r:embed="rId15"/>
          <a:stretch>
            <a:fillRect/>
          </a:stretch>
        </p:blipFill>
        <p:spPr>
          <a:xfrm>
            <a:off x="1320800" y="5194300"/>
            <a:ext cx="723900" cy="584200"/>
          </a:xfrm>
          <a:prstGeom prst="rect">
            <a:avLst/>
          </a:prstGeom>
        </p:spPr>
      </p:pic>
      <p:sp>
        <p:nvSpPr>
          <p:cNvPr id="19" name="New shape"/>
          <p:cNvSpPr/>
          <p:nvPr/>
        </p:nvSpPr>
        <p:spPr>
          <a:xfrm>
            <a:off x="1435100" y="5346700"/>
            <a:ext cx="4953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100">
                <a:solidFill>
                  <a:srgbClr val="FFFFFF"/>
                </a:solidFill>
                <a:latin typeface="arial"/>
              </a:rPr>
              <a:t>Sverige</a:t>
            </a:r>
          </a:p>
        </p:txBody>
      </p:sp>
      <p:pic>
        <p:nvPicPr>
          <p:cNvPr id="20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1460500" y="5829300"/>
            <a:ext cx="444500" cy="381000"/>
          </a:xfrm>
          <a:prstGeom prst="rect">
            <a:avLst/>
          </a:prstGeom>
        </p:spPr>
      </p:pic>
      <p:pic>
        <p:nvPicPr>
          <p:cNvPr id="21" name="New picture"/>
          <p:cNvPicPr/>
          <p:nvPr/>
        </p:nvPicPr>
        <p:blipFill>
          <a:blip r:embed="rId17"/>
          <a:stretch>
            <a:fillRect/>
          </a:stretch>
        </p:blipFill>
        <p:spPr>
          <a:xfrm>
            <a:off x="1765300" y="5549900"/>
            <a:ext cx="876300" cy="889000"/>
          </a:xfrm>
          <a:prstGeom prst="rect">
            <a:avLst/>
          </a:prstGeom>
        </p:spPr>
      </p:pic>
      <p:pic>
        <p:nvPicPr>
          <p:cNvPr id="22" name="New picture"/>
          <p:cNvPicPr/>
          <p:nvPr/>
        </p:nvPicPr>
        <p:blipFill>
          <a:blip r:embed="rId18"/>
          <a:stretch>
            <a:fillRect/>
          </a:stretch>
        </p:blipFill>
        <p:spPr>
          <a:xfrm>
            <a:off x="800100" y="5562600"/>
            <a:ext cx="889000" cy="876300"/>
          </a:xfrm>
          <a:prstGeom prst="rect">
            <a:avLst/>
          </a:prstGeom>
        </p:spPr>
      </p:pic>
      <p:pic>
        <p:nvPicPr>
          <p:cNvPr id="23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9575800" y="2057400"/>
            <a:ext cx="1752600" cy="736600"/>
          </a:xfrm>
          <a:prstGeom prst="rect">
            <a:avLst/>
          </a:prstGeom>
        </p:spPr>
      </p:pic>
      <p:pic>
        <p:nvPicPr>
          <p:cNvPr id="24" name="New picture"/>
          <p:cNvPicPr/>
          <p:nvPr/>
        </p:nvPicPr>
        <p:blipFill>
          <a:blip r:embed="rId19"/>
          <a:stretch>
            <a:fillRect/>
          </a:stretch>
        </p:blipFill>
        <p:spPr>
          <a:xfrm>
            <a:off x="10160000" y="1790700"/>
            <a:ext cx="571500" cy="508000"/>
          </a:xfrm>
          <a:prstGeom prst="rect">
            <a:avLst/>
          </a:prstGeom>
        </p:spPr>
      </p:pic>
      <p:sp>
        <p:nvSpPr>
          <p:cNvPr id="25" name="New shape"/>
          <p:cNvSpPr/>
          <p:nvPr/>
        </p:nvSpPr>
        <p:spPr>
          <a:xfrm>
            <a:off x="10248900" y="19431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ÖST</a:t>
            </a:r>
          </a:p>
        </p:txBody>
      </p:sp>
      <p:pic>
        <p:nvPicPr>
          <p:cNvPr id="26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10223500" y="2336800"/>
            <a:ext cx="444500" cy="381000"/>
          </a:xfrm>
          <a:prstGeom prst="rect">
            <a:avLst/>
          </a:prstGeom>
        </p:spPr>
      </p:pic>
      <p:pic>
        <p:nvPicPr>
          <p:cNvPr id="27" name="New picture"/>
          <p:cNvPicPr/>
          <p:nvPr/>
        </p:nvPicPr>
        <p:blipFill>
          <a:blip r:embed="rId17"/>
          <a:stretch>
            <a:fillRect/>
          </a:stretch>
        </p:blipFill>
        <p:spPr>
          <a:xfrm>
            <a:off x="10528300" y="2057400"/>
            <a:ext cx="876300" cy="889000"/>
          </a:xfrm>
          <a:prstGeom prst="rect">
            <a:avLst/>
          </a:prstGeom>
        </p:spPr>
      </p:pic>
      <p:pic>
        <p:nvPicPr>
          <p:cNvPr id="28" name="New picture"/>
          <p:cNvPicPr/>
          <p:nvPr/>
        </p:nvPicPr>
        <p:blipFill>
          <a:blip r:embed="rId20"/>
          <a:stretch>
            <a:fillRect/>
          </a:stretch>
        </p:blipFill>
        <p:spPr>
          <a:xfrm>
            <a:off x="9563100" y="2070100"/>
            <a:ext cx="889000" cy="876300"/>
          </a:xfrm>
          <a:prstGeom prst="rect">
            <a:avLst/>
          </a:prstGeom>
        </p:spPr>
      </p:pic>
      <p:pic>
        <p:nvPicPr>
          <p:cNvPr id="29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7010400" y="5359400"/>
            <a:ext cx="1752600" cy="736600"/>
          </a:xfrm>
          <a:prstGeom prst="rect">
            <a:avLst/>
          </a:prstGeom>
        </p:spPr>
      </p:pic>
      <p:pic>
        <p:nvPicPr>
          <p:cNvPr id="30" name="New picture"/>
          <p:cNvPicPr/>
          <p:nvPr/>
        </p:nvPicPr>
        <p:blipFill>
          <a:blip r:embed="rId19"/>
          <a:stretch>
            <a:fillRect/>
          </a:stretch>
        </p:blipFill>
        <p:spPr>
          <a:xfrm>
            <a:off x="7594600" y="5080000"/>
            <a:ext cx="571500" cy="508000"/>
          </a:xfrm>
          <a:prstGeom prst="rect">
            <a:avLst/>
          </a:prstGeom>
        </p:spPr>
      </p:pic>
      <p:sp>
        <p:nvSpPr>
          <p:cNvPr id="31" name="New shape"/>
          <p:cNvSpPr/>
          <p:nvPr/>
        </p:nvSpPr>
        <p:spPr>
          <a:xfrm>
            <a:off x="7696200" y="52324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SYD</a:t>
            </a:r>
          </a:p>
        </p:txBody>
      </p:sp>
      <p:pic>
        <p:nvPicPr>
          <p:cNvPr id="32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7658100" y="5638800"/>
            <a:ext cx="444500" cy="381000"/>
          </a:xfrm>
          <a:prstGeom prst="rect">
            <a:avLst/>
          </a:prstGeom>
        </p:spPr>
      </p:pic>
      <p:pic>
        <p:nvPicPr>
          <p:cNvPr id="33" name="New picture"/>
          <p:cNvPicPr/>
          <p:nvPr/>
        </p:nvPicPr>
        <p:blipFill>
          <a:blip r:embed="rId21"/>
          <a:stretch>
            <a:fillRect/>
          </a:stretch>
        </p:blipFill>
        <p:spPr>
          <a:xfrm>
            <a:off x="7962900" y="5359400"/>
            <a:ext cx="876300" cy="889000"/>
          </a:xfrm>
          <a:prstGeom prst="rect">
            <a:avLst/>
          </a:prstGeom>
        </p:spPr>
      </p:pic>
      <p:pic>
        <p:nvPicPr>
          <p:cNvPr id="34" name="New picture"/>
          <p:cNvPicPr/>
          <p:nvPr/>
        </p:nvPicPr>
        <p:blipFill>
          <a:blip r:embed="rId22"/>
          <a:stretch>
            <a:fillRect/>
          </a:stretch>
        </p:blipFill>
        <p:spPr>
          <a:xfrm>
            <a:off x="7010400" y="5372100"/>
            <a:ext cx="889000" cy="876300"/>
          </a:xfrm>
          <a:prstGeom prst="rect">
            <a:avLst/>
          </a:prstGeom>
        </p:spPr>
      </p:pic>
      <p:pic>
        <p:nvPicPr>
          <p:cNvPr id="35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5410200" y="2781300"/>
            <a:ext cx="1752600" cy="736600"/>
          </a:xfrm>
          <a:prstGeom prst="rect">
            <a:avLst/>
          </a:prstGeom>
        </p:spPr>
      </p:pic>
      <p:pic>
        <p:nvPicPr>
          <p:cNvPr id="36" name="New picture"/>
          <p:cNvPicPr/>
          <p:nvPr/>
        </p:nvPicPr>
        <p:blipFill>
          <a:blip r:embed="rId19"/>
          <a:stretch>
            <a:fillRect/>
          </a:stretch>
        </p:blipFill>
        <p:spPr>
          <a:xfrm>
            <a:off x="5994400" y="2514600"/>
            <a:ext cx="571500" cy="508000"/>
          </a:xfrm>
          <a:prstGeom prst="rect">
            <a:avLst/>
          </a:prstGeom>
        </p:spPr>
      </p:pic>
      <p:sp>
        <p:nvSpPr>
          <p:cNvPr id="37" name="New shape"/>
          <p:cNvSpPr/>
          <p:nvPr/>
        </p:nvSpPr>
        <p:spPr>
          <a:xfrm>
            <a:off x="6096000" y="26670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VÄST</a:t>
            </a:r>
          </a:p>
        </p:txBody>
      </p:sp>
      <p:pic>
        <p:nvPicPr>
          <p:cNvPr id="38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6057900" y="3060700"/>
            <a:ext cx="444500" cy="381000"/>
          </a:xfrm>
          <a:prstGeom prst="rect">
            <a:avLst/>
          </a:prstGeom>
        </p:spPr>
      </p:pic>
      <p:pic>
        <p:nvPicPr>
          <p:cNvPr id="39" name="New picture"/>
          <p:cNvPicPr/>
          <p:nvPr/>
        </p:nvPicPr>
        <p:blipFill>
          <a:blip r:embed="rId21"/>
          <a:stretch>
            <a:fillRect/>
          </a:stretch>
        </p:blipFill>
        <p:spPr>
          <a:xfrm>
            <a:off x="6362700" y="2781300"/>
            <a:ext cx="876300" cy="889000"/>
          </a:xfrm>
          <a:prstGeom prst="rect">
            <a:avLst/>
          </a:prstGeom>
        </p:spPr>
      </p:pic>
      <p:pic>
        <p:nvPicPr>
          <p:cNvPr id="40" name="New picture"/>
          <p:cNvPicPr/>
          <p:nvPr/>
        </p:nvPicPr>
        <p:blipFill>
          <a:blip r:embed="rId23"/>
          <a:stretch>
            <a:fillRect/>
          </a:stretch>
        </p:blipFill>
        <p:spPr>
          <a:xfrm>
            <a:off x="5410200" y="2794000"/>
            <a:ext cx="889000" cy="876300"/>
          </a:xfrm>
          <a:prstGeom prst="rect">
            <a:avLst/>
          </a:prstGeom>
        </p:spPr>
      </p:pic>
      <p:pic>
        <p:nvPicPr>
          <p:cNvPr id="41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7353300" y="3568700"/>
            <a:ext cx="1752600" cy="736600"/>
          </a:xfrm>
          <a:prstGeom prst="rect">
            <a:avLst/>
          </a:prstGeom>
        </p:spPr>
      </p:pic>
      <p:pic>
        <p:nvPicPr>
          <p:cNvPr id="42" name="New picture"/>
          <p:cNvPicPr/>
          <p:nvPr/>
        </p:nvPicPr>
        <p:blipFill>
          <a:blip r:embed="rId19"/>
          <a:stretch>
            <a:fillRect/>
          </a:stretch>
        </p:blipFill>
        <p:spPr>
          <a:xfrm>
            <a:off x="7924800" y="3289300"/>
            <a:ext cx="571500" cy="508000"/>
          </a:xfrm>
          <a:prstGeom prst="rect">
            <a:avLst/>
          </a:prstGeom>
        </p:spPr>
      </p:pic>
      <p:sp>
        <p:nvSpPr>
          <p:cNvPr id="43" name="New shape"/>
          <p:cNvSpPr/>
          <p:nvPr/>
        </p:nvSpPr>
        <p:spPr>
          <a:xfrm>
            <a:off x="8026400" y="34417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JÖNK</a:t>
            </a:r>
          </a:p>
        </p:txBody>
      </p:sp>
      <p:pic>
        <p:nvPicPr>
          <p:cNvPr id="44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8001000" y="3848100"/>
            <a:ext cx="444500" cy="381000"/>
          </a:xfrm>
          <a:prstGeom prst="rect">
            <a:avLst/>
          </a:prstGeom>
        </p:spPr>
      </p:pic>
      <p:pic>
        <p:nvPicPr>
          <p:cNvPr id="45" name="New picture"/>
          <p:cNvPicPr/>
          <p:nvPr/>
        </p:nvPicPr>
        <p:blipFill>
          <a:blip r:embed="rId24"/>
          <a:stretch>
            <a:fillRect/>
          </a:stretch>
        </p:blipFill>
        <p:spPr>
          <a:xfrm>
            <a:off x="8305800" y="3568700"/>
            <a:ext cx="876300" cy="889000"/>
          </a:xfrm>
          <a:prstGeom prst="rect">
            <a:avLst/>
          </a:prstGeom>
        </p:spPr>
      </p:pic>
      <p:pic>
        <p:nvPicPr>
          <p:cNvPr id="46" name="New picture"/>
          <p:cNvPicPr/>
          <p:nvPr/>
        </p:nvPicPr>
        <p:blipFill>
          <a:blip r:embed="rId25"/>
          <a:stretch>
            <a:fillRect/>
          </a:stretch>
        </p:blipFill>
        <p:spPr>
          <a:xfrm>
            <a:off x="7340600" y="3581400"/>
            <a:ext cx="889000" cy="876300"/>
          </a:xfrm>
          <a:prstGeom prst="rect">
            <a:avLst/>
          </a:prstGeom>
        </p:spPr>
      </p:pic>
      <p:pic>
        <p:nvPicPr>
          <p:cNvPr id="47" name="New picture"/>
          <p:cNvPicPr/>
          <p:nvPr/>
        </p:nvPicPr>
        <p:blipFill>
          <a:blip r:embed="rId26"/>
          <a:stretch>
            <a:fillRect/>
          </a:stretch>
        </p:blipFill>
        <p:spPr>
          <a:xfrm>
            <a:off x="9575800" y="2819400"/>
            <a:ext cx="1752600" cy="609600"/>
          </a:xfrm>
          <a:prstGeom prst="rect">
            <a:avLst/>
          </a:prstGeom>
        </p:spPr>
      </p:pic>
      <p:pic>
        <p:nvPicPr>
          <p:cNvPr id="48" name="New picture"/>
          <p:cNvPicPr/>
          <p:nvPr/>
        </p:nvPicPr>
        <p:blipFill>
          <a:blip r:embed="rId27"/>
          <a:stretch>
            <a:fillRect/>
          </a:stretch>
        </p:blipFill>
        <p:spPr>
          <a:xfrm>
            <a:off x="10236200" y="2933700"/>
            <a:ext cx="444500" cy="419100"/>
          </a:xfrm>
          <a:prstGeom prst="rect">
            <a:avLst/>
          </a:prstGeom>
        </p:spPr>
      </p:pic>
      <p:pic>
        <p:nvPicPr>
          <p:cNvPr id="49" name="New picture"/>
          <p:cNvPicPr/>
          <p:nvPr/>
        </p:nvPicPr>
        <p:blipFill>
          <a:blip r:embed="rId28"/>
          <a:stretch>
            <a:fillRect/>
          </a:stretch>
        </p:blipFill>
        <p:spPr>
          <a:xfrm>
            <a:off x="10541000" y="2705100"/>
            <a:ext cx="876300" cy="889000"/>
          </a:xfrm>
          <a:prstGeom prst="rect">
            <a:avLst/>
          </a:prstGeom>
        </p:spPr>
      </p:pic>
      <p:pic>
        <p:nvPicPr>
          <p:cNvPr id="50" name="New picture"/>
          <p:cNvPicPr/>
          <p:nvPr/>
        </p:nvPicPr>
        <p:blipFill>
          <a:blip r:embed="rId29"/>
          <a:stretch>
            <a:fillRect/>
          </a:stretch>
        </p:blipFill>
        <p:spPr>
          <a:xfrm>
            <a:off x="9575800" y="2705100"/>
            <a:ext cx="889000" cy="876300"/>
          </a:xfrm>
          <a:prstGeom prst="rect">
            <a:avLst/>
          </a:prstGeom>
        </p:spPr>
      </p:pic>
      <p:sp>
        <p:nvSpPr>
          <p:cNvPr id="51" name="New shape"/>
          <p:cNvSpPr/>
          <p:nvPr/>
        </p:nvSpPr>
        <p:spPr>
          <a:xfrm>
            <a:off x="3619500" y="3378200"/>
            <a:ext cx="17399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100" i="1">
                <a:solidFill>
                  <a:srgbClr val="00355F"/>
                </a:solidFill>
                <a:latin typeface="arial"/>
              </a:rPr>
              <a:t>Fördjupning: enkät till vd</a:t>
            </a:r>
          </a:p>
        </p:txBody>
      </p:sp>
      <p:pic>
        <p:nvPicPr>
          <p:cNvPr id="52" name="New picture"/>
          <p:cNvPicPr/>
          <p:nvPr/>
        </p:nvPicPr>
        <p:blipFill>
          <a:blip r:embed="rId30"/>
          <a:stretch>
            <a:fillRect/>
          </a:stretch>
        </p:blipFill>
        <p:spPr>
          <a:xfrm>
            <a:off x="3606800" y="3543300"/>
            <a:ext cx="1752600" cy="1104900"/>
          </a:xfrm>
          <a:prstGeom prst="rect">
            <a:avLst/>
          </a:prstGeom>
        </p:spPr>
      </p:pic>
      <p:sp>
        <p:nvSpPr>
          <p:cNvPr id="53" name="New shape"/>
          <p:cNvSpPr/>
          <p:nvPr/>
        </p:nvSpPr>
        <p:spPr>
          <a:xfrm>
            <a:off x="3606800" y="3543300"/>
            <a:ext cx="876300" cy="1079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100">
                <a:solidFill>
                  <a:srgbClr val="FFFFFF"/>
                </a:solidFill>
                <a:latin typeface="arial"/>
              </a:rPr>
              <a:t>Hur viktigt uppnå jämställd styrelse</a:t>
            </a:r>
          </a:p>
        </p:txBody>
      </p:sp>
      <p:pic>
        <p:nvPicPr>
          <p:cNvPr id="54" name="New picture"/>
          <p:cNvPicPr/>
          <p:nvPr/>
        </p:nvPicPr>
        <p:blipFill>
          <a:blip r:embed="rId31"/>
          <a:stretch>
            <a:fillRect/>
          </a:stretch>
        </p:blipFill>
        <p:spPr>
          <a:xfrm>
            <a:off x="4267200" y="3657600"/>
            <a:ext cx="444500" cy="838200"/>
          </a:xfrm>
          <a:prstGeom prst="rect">
            <a:avLst/>
          </a:prstGeom>
        </p:spPr>
      </p:pic>
      <p:sp>
        <p:nvSpPr>
          <p:cNvPr id="55" name="New shape"/>
          <p:cNvSpPr/>
          <p:nvPr/>
        </p:nvSpPr>
        <p:spPr>
          <a:xfrm>
            <a:off x="4597400" y="3581400"/>
            <a:ext cx="685800" cy="1028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Hur viktigt rekrytera kandidater som leder till mångfald</a:t>
            </a:r>
          </a:p>
        </p:txBody>
      </p:sp>
      <p:pic>
        <p:nvPicPr>
          <p:cNvPr id="56" name="New picture"/>
          <p:cNvPicPr/>
          <p:nvPr/>
        </p:nvPicPr>
        <p:blipFill>
          <a:blip r:embed="rId26"/>
          <a:stretch>
            <a:fillRect/>
          </a:stretch>
        </p:blipFill>
        <p:spPr>
          <a:xfrm>
            <a:off x="7353300" y="4343400"/>
            <a:ext cx="1752600" cy="609600"/>
          </a:xfrm>
          <a:prstGeom prst="rect">
            <a:avLst/>
          </a:prstGeom>
        </p:spPr>
      </p:pic>
      <p:pic>
        <p:nvPicPr>
          <p:cNvPr id="57" name="New picture"/>
          <p:cNvPicPr/>
          <p:nvPr/>
        </p:nvPicPr>
        <p:blipFill>
          <a:blip r:embed="rId27"/>
          <a:stretch>
            <a:fillRect/>
          </a:stretch>
        </p:blipFill>
        <p:spPr>
          <a:xfrm>
            <a:off x="8001000" y="4457700"/>
            <a:ext cx="444500" cy="419100"/>
          </a:xfrm>
          <a:prstGeom prst="rect">
            <a:avLst/>
          </a:prstGeom>
        </p:spPr>
      </p:pic>
      <p:pic>
        <p:nvPicPr>
          <p:cNvPr id="58" name="New picture"/>
          <p:cNvPicPr/>
          <p:nvPr/>
        </p:nvPicPr>
        <p:blipFill>
          <a:blip r:embed="rId32"/>
          <a:stretch>
            <a:fillRect/>
          </a:stretch>
        </p:blipFill>
        <p:spPr>
          <a:xfrm>
            <a:off x="8305800" y="4229100"/>
            <a:ext cx="876300" cy="889000"/>
          </a:xfrm>
          <a:prstGeom prst="rect">
            <a:avLst/>
          </a:prstGeom>
        </p:spPr>
      </p:pic>
      <p:pic>
        <p:nvPicPr>
          <p:cNvPr id="59" name="New picture"/>
          <p:cNvPicPr/>
          <p:nvPr/>
        </p:nvPicPr>
        <p:blipFill>
          <a:blip r:embed="rId33"/>
          <a:stretch>
            <a:fillRect/>
          </a:stretch>
        </p:blipFill>
        <p:spPr>
          <a:xfrm>
            <a:off x="7353300" y="4229100"/>
            <a:ext cx="889000" cy="876300"/>
          </a:xfrm>
          <a:prstGeom prst="rect">
            <a:avLst/>
          </a:prstGeom>
        </p:spPr>
      </p:pic>
      <p:pic>
        <p:nvPicPr>
          <p:cNvPr id="60" name="New picture"/>
          <p:cNvPicPr/>
          <p:nvPr/>
        </p:nvPicPr>
        <p:blipFill>
          <a:blip r:embed="rId26"/>
          <a:stretch>
            <a:fillRect/>
          </a:stretch>
        </p:blipFill>
        <p:spPr>
          <a:xfrm>
            <a:off x="7010400" y="6108700"/>
            <a:ext cx="1752600" cy="609600"/>
          </a:xfrm>
          <a:prstGeom prst="rect">
            <a:avLst/>
          </a:prstGeom>
        </p:spPr>
      </p:pic>
      <p:pic>
        <p:nvPicPr>
          <p:cNvPr id="61" name="New picture"/>
          <p:cNvPicPr/>
          <p:nvPr/>
        </p:nvPicPr>
        <p:blipFill>
          <a:blip r:embed="rId27"/>
          <a:stretch>
            <a:fillRect/>
          </a:stretch>
        </p:blipFill>
        <p:spPr>
          <a:xfrm>
            <a:off x="7658100" y="6223000"/>
            <a:ext cx="444500" cy="419100"/>
          </a:xfrm>
          <a:prstGeom prst="rect">
            <a:avLst/>
          </a:prstGeom>
        </p:spPr>
      </p:pic>
      <p:pic>
        <p:nvPicPr>
          <p:cNvPr id="62" name="New picture"/>
          <p:cNvPicPr/>
          <p:nvPr/>
        </p:nvPicPr>
        <p:blipFill>
          <a:blip r:embed="rId32"/>
          <a:stretch>
            <a:fillRect/>
          </a:stretch>
        </p:blipFill>
        <p:spPr>
          <a:xfrm>
            <a:off x="7962900" y="5994400"/>
            <a:ext cx="876300" cy="889000"/>
          </a:xfrm>
          <a:prstGeom prst="rect">
            <a:avLst/>
          </a:prstGeom>
        </p:spPr>
      </p:pic>
      <p:pic>
        <p:nvPicPr>
          <p:cNvPr id="63" name="New picture"/>
          <p:cNvPicPr/>
          <p:nvPr/>
        </p:nvPicPr>
        <p:blipFill>
          <a:blip r:embed="rId34"/>
          <a:stretch>
            <a:fillRect/>
          </a:stretch>
        </p:blipFill>
        <p:spPr>
          <a:xfrm>
            <a:off x="7010400" y="6007100"/>
            <a:ext cx="889000" cy="876300"/>
          </a:xfrm>
          <a:prstGeom prst="rect">
            <a:avLst/>
          </a:prstGeom>
        </p:spPr>
      </p:pic>
      <p:pic>
        <p:nvPicPr>
          <p:cNvPr id="64" name="New picture"/>
          <p:cNvPicPr/>
          <p:nvPr/>
        </p:nvPicPr>
        <p:blipFill>
          <a:blip r:embed="rId26"/>
          <a:stretch>
            <a:fillRect/>
          </a:stretch>
        </p:blipFill>
        <p:spPr>
          <a:xfrm>
            <a:off x="5410200" y="3543300"/>
            <a:ext cx="1752600" cy="609600"/>
          </a:xfrm>
          <a:prstGeom prst="rect">
            <a:avLst/>
          </a:prstGeom>
        </p:spPr>
      </p:pic>
      <p:pic>
        <p:nvPicPr>
          <p:cNvPr id="65" name="New picture"/>
          <p:cNvPicPr/>
          <p:nvPr/>
        </p:nvPicPr>
        <p:blipFill>
          <a:blip r:embed="rId27"/>
          <a:stretch>
            <a:fillRect/>
          </a:stretch>
        </p:blipFill>
        <p:spPr>
          <a:xfrm>
            <a:off x="6070600" y="3657600"/>
            <a:ext cx="444500" cy="419100"/>
          </a:xfrm>
          <a:prstGeom prst="rect">
            <a:avLst/>
          </a:prstGeom>
        </p:spPr>
      </p:pic>
      <p:pic>
        <p:nvPicPr>
          <p:cNvPr id="66" name="New picture"/>
          <p:cNvPicPr/>
          <p:nvPr/>
        </p:nvPicPr>
        <p:blipFill>
          <a:blip r:embed="rId35"/>
          <a:stretch>
            <a:fillRect/>
          </a:stretch>
        </p:blipFill>
        <p:spPr>
          <a:xfrm>
            <a:off x="6375400" y="3429000"/>
            <a:ext cx="876300" cy="889000"/>
          </a:xfrm>
          <a:prstGeom prst="rect">
            <a:avLst/>
          </a:prstGeom>
        </p:spPr>
      </p:pic>
      <p:pic>
        <p:nvPicPr>
          <p:cNvPr id="67" name="New picture"/>
          <p:cNvPicPr/>
          <p:nvPr/>
        </p:nvPicPr>
        <p:blipFill>
          <a:blip r:embed="rId36"/>
          <a:stretch>
            <a:fillRect/>
          </a:stretch>
        </p:blipFill>
        <p:spPr>
          <a:xfrm>
            <a:off x="5410200" y="3441700"/>
            <a:ext cx="889000" cy="876300"/>
          </a:xfrm>
          <a:prstGeom prst="rect">
            <a:avLst/>
          </a:prstGeom>
        </p:spPr>
      </p:pic>
      <p:pic>
        <p:nvPicPr>
          <p:cNvPr id="68" name="New picture"/>
          <p:cNvPicPr/>
          <p:nvPr/>
        </p:nvPicPr>
        <p:blipFill>
          <a:blip r:embed="rId27"/>
          <a:stretch>
            <a:fillRect/>
          </a:stretch>
        </p:blipFill>
        <p:spPr>
          <a:xfrm>
            <a:off x="1460500" y="6350000"/>
            <a:ext cx="444500" cy="419100"/>
          </a:xfrm>
          <a:prstGeom prst="rect">
            <a:avLst/>
          </a:prstGeom>
        </p:spPr>
      </p:pic>
      <p:pic>
        <p:nvPicPr>
          <p:cNvPr id="69" name="New picture"/>
          <p:cNvPicPr/>
          <p:nvPr/>
        </p:nvPicPr>
        <p:blipFill>
          <a:blip r:embed="rId37"/>
          <a:stretch>
            <a:fillRect/>
          </a:stretch>
        </p:blipFill>
        <p:spPr>
          <a:xfrm>
            <a:off x="1778000" y="6121400"/>
            <a:ext cx="876300" cy="889000"/>
          </a:xfrm>
          <a:prstGeom prst="rect">
            <a:avLst/>
          </a:prstGeom>
        </p:spPr>
      </p:pic>
      <p:pic>
        <p:nvPicPr>
          <p:cNvPr id="70" name="New picture"/>
          <p:cNvPicPr/>
          <p:nvPr/>
        </p:nvPicPr>
        <p:blipFill>
          <a:blip r:embed="rId38"/>
          <a:stretch>
            <a:fillRect/>
          </a:stretch>
        </p:blipFill>
        <p:spPr>
          <a:xfrm>
            <a:off x="812800" y="6134100"/>
            <a:ext cx="889000" cy="876300"/>
          </a:xfrm>
          <a:prstGeom prst="rect">
            <a:avLst/>
          </a:prstGeom>
        </p:spPr>
      </p:pic>
      <p:pic>
        <p:nvPicPr>
          <p:cNvPr id="71" name="New picture"/>
          <p:cNvPicPr/>
          <p:nvPr/>
        </p:nvPicPr>
        <p:blipFill>
          <a:blip r:embed="rId39"/>
          <a:stretch>
            <a:fillRect/>
          </a:stretch>
        </p:blipFill>
        <p:spPr>
          <a:xfrm>
            <a:off x="3619500" y="342900"/>
            <a:ext cx="1752600" cy="889000"/>
          </a:xfrm>
          <a:prstGeom prst="rect">
            <a:avLst/>
          </a:prstGeom>
        </p:spPr>
      </p:pic>
      <p:sp>
        <p:nvSpPr>
          <p:cNvPr id="72" name="New shape"/>
          <p:cNvSpPr/>
          <p:nvPr/>
        </p:nvSpPr>
        <p:spPr>
          <a:xfrm>
            <a:off x="4483100" y="330200"/>
            <a:ext cx="8763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00355F"/>
                </a:solidFill>
                <a:latin typeface="arial"/>
              </a:rPr>
              <a:t>%</a:t>
            </a:r>
            <a:endParaRPr sz="1800">
              <a:solidFill>
                <a:srgbClr val="00355F"/>
              </a:solidFill>
              <a:latin typeface="arial"/>
            </a:endParaRPr>
          </a:p>
          <a:p>
            <a:pPr algn="ctr"/>
            <a:r>
              <a:rPr sz="1200">
                <a:solidFill>
                  <a:srgbClr val="00355F"/>
                </a:solidFill>
                <a:latin typeface="arial"/>
              </a:rPr>
              <a:t>Kvinnor</a:t>
            </a:r>
          </a:p>
          <a:p>
            <a:pPr algn="ctr"/>
            <a:r>
              <a:rPr sz="1200">
                <a:solidFill>
                  <a:srgbClr val="00355F"/>
                </a:solidFill>
                <a:latin typeface="arial"/>
              </a:rPr>
              <a:t>i styrelser</a:t>
            </a:r>
          </a:p>
        </p:txBody>
      </p:sp>
      <p:sp>
        <p:nvSpPr>
          <p:cNvPr id="73" name="New shape"/>
          <p:cNvSpPr/>
          <p:nvPr/>
        </p:nvSpPr>
        <p:spPr>
          <a:xfrm>
            <a:off x="3619500" y="330200"/>
            <a:ext cx="8763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00355F"/>
                </a:solidFill>
                <a:latin typeface="arial"/>
              </a:rPr>
              <a:t>%</a:t>
            </a:r>
            <a:endParaRPr sz="1800">
              <a:solidFill>
                <a:srgbClr val="00355F"/>
              </a:solidFill>
              <a:latin typeface="arial"/>
            </a:endParaRPr>
          </a:p>
          <a:p>
            <a:pPr algn="ctr"/>
            <a:r>
              <a:rPr sz="1200">
                <a:solidFill>
                  <a:srgbClr val="00355F"/>
                </a:solidFill>
                <a:latin typeface="arial"/>
              </a:rPr>
              <a:t>Jämställda</a:t>
            </a:r>
          </a:p>
          <a:p>
            <a:pPr algn="ctr"/>
            <a:r>
              <a:rPr sz="1200">
                <a:solidFill>
                  <a:srgbClr val="00355F"/>
                </a:solidFill>
                <a:latin typeface="arial"/>
              </a:rPr>
              <a:t>styrelser</a:t>
            </a:r>
          </a:p>
        </p:txBody>
      </p:sp>
      <p:pic>
        <p:nvPicPr>
          <p:cNvPr id="74" name="New picture"/>
          <p:cNvPicPr/>
          <p:nvPr/>
        </p:nvPicPr>
        <p:blipFill>
          <a:blip r:embed="rId19"/>
          <a:stretch>
            <a:fillRect/>
          </a:stretch>
        </p:blipFill>
        <p:spPr>
          <a:xfrm>
            <a:off x="4191000" y="63500"/>
            <a:ext cx="571500" cy="508000"/>
          </a:xfrm>
          <a:prstGeom prst="rect">
            <a:avLst/>
          </a:prstGeom>
        </p:spPr>
      </p:pic>
      <p:sp>
        <p:nvSpPr>
          <p:cNvPr id="75" name="New shape"/>
          <p:cNvSpPr/>
          <p:nvPr/>
        </p:nvSpPr>
        <p:spPr>
          <a:xfrm>
            <a:off x="4292600" y="2159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900">
                <a:solidFill>
                  <a:srgbClr val="FFFFFF"/>
                </a:solidFill>
                <a:latin typeface="arial"/>
              </a:rPr>
              <a:t>Region</a:t>
            </a:r>
          </a:p>
        </p:txBody>
      </p:sp>
      <p:pic>
        <p:nvPicPr>
          <p:cNvPr id="76" name="New picture"/>
          <p:cNvPicPr/>
          <p:nvPr/>
        </p:nvPicPr>
        <p:blipFill>
          <a:blip r:embed="rId40"/>
          <a:stretch>
            <a:fillRect/>
          </a:stretch>
        </p:blipFill>
        <p:spPr>
          <a:xfrm>
            <a:off x="4267200" y="622300"/>
            <a:ext cx="444500" cy="533400"/>
          </a:xfrm>
          <a:prstGeom prst="rect">
            <a:avLst/>
          </a:prstGeom>
        </p:spPr>
      </p:pic>
      <p:sp>
        <p:nvSpPr>
          <p:cNvPr id="77" name="New shape"/>
          <p:cNvSpPr/>
          <p:nvPr/>
        </p:nvSpPr>
        <p:spPr>
          <a:xfrm>
            <a:off x="3606800" y="4673600"/>
            <a:ext cx="17399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800" i="1">
                <a:solidFill>
                  <a:srgbClr val="595959"/>
                </a:solidFill>
                <a:latin typeface="arial"/>
              </a:rPr>
              <a:t>% ganska eller mycket viktigt</a:t>
            </a:r>
          </a:p>
        </p:txBody>
      </p:sp>
    </p:spTree>
    <p:extLst>
      <p:ext uri="{BB962C8B-B14F-4D97-AF65-F5344CB8AC3E}">
        <p14:creationId xmlns:p14="http://schemas.microsoft.com/office/powerpoint/2010/main" val="277281538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4419600" y="4216400"/>
            <a:ext cx="3314700" cy="28575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90500" y="2120900"/>
            <a:ext cx="11811000" cy="76073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81000" y="342900"/>
            <a:ext cx="7493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som är ordförande  </a:t>
            </a:r>
          </a:p>
        </p:txBody>
      </p:sp>
      <p:sp>
        <p:nvSpPr>
          <p:cNvPr id="6" name="New shape"/>
          <p:cNvSpPr/>
          <p:nvPr/>
        </p:nvSpPr>
        <p:spPr>
          <a:xfrm>
            <a:off x="5181600" y="17018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2025</a:t>
            </a:r>
          </a:p>
        </p:txBody>
      </p:sp>
      <p:sp>
        <p:nvSpPr>
          <p:cNvPr id="7" name="New shape"/>
          <p:cNvSpPr/>
          <p:nvPr/>
        </p:nvSpPr>
        <p:spPr>
          <a:xfrm>
            <a:off x="9004300" y="0"/>
            <a:ext cx="3175000" cy="124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800" i="1">
                <a:solidFill>
                  <a:srgbClr val="FFFFFF"/>
                </a:solidFill>
                <a:latin typeface="arial"/>
              </a:rPr>
              <a:t>% av alla undersökta företag som har en kvinna som ordförande.</a:t>
            </a:r>
          </a:p>
        </p:txBody>
      </p:sp>
      <p:sp>
        <p:nvSpPr>
          <p:cNvPr id="8" name="New shape"/>
          <p:cNvSpPr/>
          <p:nvPr/>
        </p:nvSpPr>
        <p:spPr>
          <a:xfrm>
            <a:off x="74422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4419600" y="4216400"/>
            <a:ext cx="3314700" cy="28575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90500" y="2120900"/>
            <a:ext cx="11811000" cy="76073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81000" y="342900"/>
            <a:ext cx="7493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som är ordförande  </a:t>
            </a:r>
          </a:p>
        </p:txBody>
      </p:sp>
      <p:sp>
        <p:nvSpPr>
          <p:cNvPr id="6" name="New shape"/>
          <p:cNvSpPr/>
          <p:nvPr/>
        </p:nvSpPr>
        <p:spPr>
          <a:xfrm>
            <a:off x="5181600" y="17018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2024</a:t>
            </a:r>
          </a:p>
        </p:txBody>
      </p:sp>
      <p:sp>
        <p:nvSpPr>
          <p:cNvPr id="7" name="New shape"/>
          <p:cNvSpPr/>
          <p:nvPr/>
        </p:nvSpPr>
        <p:spPr>
          <a:xfrm>
            <a:off x="9004300" y="0"/>
            <a:ext cx="3175000" cy="124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800" i="1">
                <a:solidFill>
                  <a:srgbClr val="FFFFFF"/>
                </a:solidFill>
                <a:latin typeface="arial"/>
              </a:rPr>
              <a:t>% av alla undersökta företag som har en kvinna som ordförande.</a:t>
            </a:r>
          </a:p>
        </p:txBody>
      </p:sp>
      <p:sp>
        <p:nvSpPr>
          <p:cNvPr id="8" name="New shape"/>
          <p:cNvSpPr/>
          <p:nvPr/>
        </p:nvSpPr>
        <p:spPr>
          <a:xfrm>
            <a:off x="74422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71976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4419600" y="4216400"/>
            <a:ext cx="3314700" cy="28575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90500" y="2120900"/>
            <a:ext cx="11811000" cy="76073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81000" y="342900"/>
            <a:ext cx="7493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som är ordförande  </a:t>
            </a:r>
          </a:p>
        </p:txBody>
      </p:sp>
      <p:sp>
        <p:nvSpPr>
          <p:cNvPr id="6" name="New shape"/>
          <p:cNvSpPr/>
          <p:nvPr/>
        </p:nvSpPr>
        <p:spPr>
          <a:xfrm>
            <a:off x="5181600" y="17018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 dirty="0">
                <a:solidFill>
                  <a:srgbClr val="FFFFFF"/>
                </a:solidFill>
                <a:latin typeface="calibri"/>
              </a:rPr>
              <a:t>202</a:t>
            </a:r>
            <a:r>
              <a:rPr lang="sv-SE" sz="3800" b="1" dirty="0">
                <a:solidFill>
                  <a:srgbClr val="FFFFFF"/>
                </a:solidFill>
                <a:latin typeface="calibri"/>
              </a:rPr>
              <a:t>3</a:t>
            </a:r>
            <a:endParaRPr sz="3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New shape"/>
          <p:cNvSpPr/>
          <p:nvPr/>
        </p:nvSpPr>
        <p:spPr>
          <a:xfrm>
            <a:off x="9004300" y="0"/>
            <a:ext cx="3175000" cy="124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800" i="1">
                <a:solidFill>
                  <a:srgbClr val="FFFFFF"/>
                </a:solidFill>
                <a:latin typeface="arial"/>
              </a:rPr>
              <a:t>% av alla undersökta företag som har en kvinna som ordförande.</a:t>
            </a:r>
          </a:p>
        </p:txBody>
      </p:sp>
      <p:sp>
        <p:nvSpPr>
          <p:cNvPr id="8" name="New shape"/>
          <p:cNvSpPr/>
          <p:nvPr/>
        </p:nvSpPr>
        <p:spPr>
          <a:xfrm>
            <a:off x="74422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08936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485900"/>
            <a:ext cx="11379200" cy="52197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81000" y="342900"/>
            <a:ext cx="95631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som är ordförande per län 2025  </a:t>
            </a:r>
          </a:p>
        </p:txBody>
      </p:sp>
      <p:sp>
        <p:nvSpPr>
          <p:cNvPr id="5" name="New shape"/>
          <p:cNvSpPr/>
          <p:nvPr/>
        </p:nvSpPr>
        <p:spPr>
          <a:xfrm>
            <a:off x="10033000" y="2667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485900"/>
            <a:ext cx="11379200" cy="52197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81000" y="342900"/>
            <a:ext cx="95631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som är ordförande per län 2024  </a:t>
            </a:r>
          </a:p>
        </p:txBody>
      </p:sp>
      <p:sp>
        <p:nvSpPr>
          <p:cNvPr id="5" name="New shape"/>
          <p:cNvSpPr/>
          <p:nvPr/>
        </p:nvSpPr>
        <p:spPr>
          <a:xfrm>
            <a:off x="10033000" y="2667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39697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485900"/>
            <a:ext cx="11379200" cy="52197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81000" y="342900"/>
            <a:ext cx="95631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 dirty="0">
                <a:solidFill>
                  <a:srgbClr val="FFFFFF"/>
                </a:solidFill>
                <a:latin typeface="arial"/>
              </a:rPr>
              <a:t>Andel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kvinnor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som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är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ordförande</a:t>
            </a:r>
            <a:r>
              <a:rPr sz="3600" dirty="0">
                <a:solidFill>
                  <a:srgbClr val="FFFFFF"/>
                </a:solidFill>
                <a:latin typeface="arial"/>
              </a:rPr>
              <a:t> per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län</a:t>
            </a:r>
            <a:r>
              <a:rPr sz="3600" dirty="0">
                <a:solidFill>
                  <a:srgbClr val="FFFFFF"/>
                </a:solidFill>
                <a:latin typeface="arial"/>
              </a:rPr>
              <a:t> 202</a:t>
            </a:r>
            <a:r>
              <a:rPr lang="sv-SE" sz="3600" dirty="0">
                <a:solidFill>
                  <a:srgbClr val="FFFFFF"/>
                </a:solidFill>
                <a:latin typeface="arial"/>
              </a:rPr>
              <a:t>3</a:t>
            </a:r>
            <a:r>
              <a:rPr sz="3600" dirty="0">
                <a:solidFill>
                  <a:srgbClr val="FFFFFF"/>
                </a:solidFill>
                <a:latin typeface="arial"/>
              </a:rPr>
              <a:t>  </a:t>
            </a:r>
          </a:p>
        </p:txBody>
      </p:sp>
      <p:sp>
        <p:nvSpPr>
          <p:cNvPr id="5" name="New shape"/>
          <p:cNvSpPr/>
          <p:nvPr/>
        </p:nvSpPr>
        <p:spPr>
          <a:xfrm>
            <a:off x="10033000" y="2667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296285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485900"/>
            <a:ext cx="11379200" cy="52197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81000" y="0"/>
            <a:ext cx="117729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som är ordförande per län i hela Sverige 2025</a:t>
            </a: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485900"/>
            <a:ext cx="11379200" cy="52197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81000" y="0"/>
            <a:ext cx="117729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som är ordförande per län i hela Sverige 2024</a:t>
            </a:r>
          </a:p>
        </p:txBody>
      </p:sp>
    </p:spTree>
    <p:extLst>
      <p:ext uri="{BB962C8B-B14F-4D97-AF65-F5344CB8AC3E}">
        <p14:creationId xmlns:p14="http://schemas.microsoft.com/office/powerpoint/2010/main" val="91987258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485900"/>
            <a:ext cx="11379200" cy="52197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81000" y="0"/>
            <a:ext cx="117729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 dirty="0">
                <a:solidFill>
                  <a:srgbClr val="FFFFFF"/>
                </a:solidFill>
                <a:latin typeface="arial"/>
              </a:rPr>
              <a:t>Andel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kvinnor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som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är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ordförande</a:t>
            </a:r>
            <a:r>
              <a:rPr sz="3600" dirty="0">
                <a:solidFill>
                  <a:srgbClr val="FFFFFF"/>
                </a:solidFill>
                <a:latin typeface="arial"/>
              </a:rPr>
              <a:t> per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län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i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hela</a:t>
            </a:r>
            <a:r>
              <a:rPr sz="3600" dirty="0">
                <a:solidFill>
                  <a:srgbClr val="FFFFFF"/>
                </a:solidFill>
                <a:latin typeface="arial"/>
              </a:rPr>
              <a:t> Sverige 202</a:t>
            </a:r>
            <a:r>
              <a:rPr lang="sv-SE" sz="3600" dirty="0">
                <a:solidFill>
                  <a:srgbClr val="FFFFFF"/>
                </a:solidFill>
                <a:latin typeface="arial"/>
              </a:rPr>
              <a:t>3</a:t>
            </a:r>
            <a:endParaRPr sz="36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8052229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0"/>
            <a:ext cx="75057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företag med minst en ledamot som är kvinna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90500" y="2120900"/>
            <a:ext cx="11811000" cy="76073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5181600" y="17018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2025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156200" y="4559300"/>
            <a:ext cx="1854200" cy="16764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86868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6870700" y="2743200"/>
            <a:ext cx="2578100" cy="2489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43300" cy="68580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991600" y="0"/>
            <a:ext cx="2286000" cy="24892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912100" y="2413000"/>
            <a:ext cx="3162300" cy="33782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102600" y="1193800"/>
            <a:ext cx="1943100" cy="22479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8077200" y="4686300"/>
            <a:ext cx="1371600" cy="161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6388100" y="4851400"/>
            <a:ext cx="1866900" cy="21971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9"/>
          <a:stretch>
            <a:fillRect/>
          </a:stretch>
        </p:blipFill>
        <p:spPr>
          <a:xfrm>
            <a:off x="5283200" y="1130300"/>
            <a:ext cx="3060700" cy="30480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10"/>
          <a:stretch>
            <a:fillRect/>
          </a:stretch>
        </p:blipFill>
        <p:spPr>
          <a:xfrm>
            <a:off x="5753100" y="3086100"/>
            <a:ext cx="1803400" cy="2260600"/>
          </a:xfrm>
          <a:prstGeom prst="rect">
            <a:avLst/>
          </a:prstGeom>
        </p:spPr>
      </p:pic>
      <p:pic>
        <p:nvPicPr>
          <p:cNvPr id="11" name="New picture"/>
          <p:cNvPicPr/>
          <p:nvPr/>
        </p:nvPicPr>
        <p:blipFill>
          <a:blip r:embed="rId11"/>
          <a:stretch>
            <a:fillRect/>
          </a:stretch>
        </p:blipFill>
        <p:spPr>
          <a:xfrm>
            <a:off x="7073900" y="3365500"/>
            <a:ext cx="2260600" cy="2501900"/>
          </a:xfrm>
          <a:prstGeom prst="rect">
            <a:avLst/>
          </a:prstGeom>
        </p:spPr>
      </p:pic>
      <p:pic>
        <p:nvPicPr>
          <p:cNvPr id="12" name="New picture"/>
          <p:cNvPicPr/>
          <p:nvPr/>
        </p:nvPicPr>
        <p:blipFill>
          <a:blip r:embed="rId12"/>
          <a:stretch>
            <a:fillRect/>
          </a:stretch>
        </p:blipFill>
        <p:spPr>
          <a:xfrm>
            <a:off x="6807200" y="2565400"/>
            <a:ext cx="2235200" cy="2133600"/>
          </a:xfrm>
          <a:prstGeom prst="rect">
            <a:avLst/>
          </a:prstGeom>
        </p:spPr>
      </p:pic>
      <p:pic>
        <p:nvPicPr>
          <p:cNvPr id="13" name="New picture"/>
          <p:cNvPicPr/>
          <p:nvPr/>
        </p:nvPicPr>
        <p:blipFill>
          <a:blip r:embed="rId13"/>
          <a:stretch>
            <a:fillRect/>
          </a:stretch>
        </p:blipFill>
        <p:spPr>
          <a:xfrm>
            <a:off x="10668000" y="1866900"/>
            <a:ext cx="2057400" cy="2603500"/>
          </a:xfrm>
          <a:prstGeom prst="rect">
            <a:avLst/>
          </a:prstGeom>
        </p:spPr>
      </p:pic>
      <p:sp>
        <p:nvSpPr>
          <p:cNvPr id="14" name="New shape"/>
          <p:cNvSpPr/>
          <p:nvPr/>
        </p:nvSpPr>
        <p:spPr>
          <a:xfrm>
            <a:off x="241300" y="2819400"/>
            <a:ext cx="300990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FFFFFF"/>
                </a:solidFill>
                <a:latin typeface="calibri"/>
              </a:rPr>
              <a:t>Styrelsedata för hela Sverige samt fördjupning i fyra regioner</a:t>
            </a:r>
          </a:p>
        </p:txBody>
      </p:sp>
      <p:sp>
        <p:nvSpPr>
          <p:cNvPr id="15" name="New shape"/>
          <p:cNvSpPr/>
          <p:nvPr/>
        </p:nvSpPr>
        <p:spPr>
          <a:xfrm>
            <a:off x="469900" y="419100"/>
            <a:ext cx="27051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00355D"/>
                </a:solidFill>
                <a:latin typeface="arial"/>
              </a:rPr>
              <a:t> </a:t>
            </a:r>
            <a:r>
              <a:rPr sz="3000">
                <a:solidFill>
                  <a:srgbClr val="00355D"/>
                </a:solidFill>
                <a:latin typeface="arial"/>
              </a:rPr>
              <a:t>Rapportsläpp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sp>
        <p:nvSpPr>
          <p:cNvPr id="16" name="New shape"/>
          <p:cNvSpPr/>
          <p:nvPr/>
        </p:nvSpPr>
        <p:spPr>
          <a:xfrm>
            <a:off x="469900" y="12954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000" dirty="0">
                <a:solidFill>
                  <a:srgbClr val="00355D"/>
                </a:solidFill>
                <a:latin typeface="arial"/>
              </a:rPr>
              <a:t>202</a:t>
            </a:r>
            <a:r>
              <a:rPr lang="sv-SE" sz="3000" dirty="0">
                <a:solidFill>
                  <a:srgbClr val="00355D"/>
                </a:solidFill>
                <a:latin typeface="arial"/>
              </a:rPr>
              <a:t>3</a:t>
            </a:r>
            <a:endParaRPr sz="3600" dirty="0">
              <a:solidFill>
                <a:srgbClr val="00355D"/>
              </a:solidFill>
              <a:latin typeface="arial"/>
            </a:endParaRPr>
          </a:p>
        </p:txBody>
      </p:sp>
      <p:pic>
        <p:nvPicPr>
          <p:cNvPr id="17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812800" y="5549900"/>
            <a:ext cx="1752600" cy="736600"/>
          </a:xfrm>
          <a:prstGeom prst="rect">
            <a:avLst/>
          </a:prstGeom>
        </p:spPr>
      </p:pic>
      <p:pic>
        <p:nvPicPr>
          <p:cNvPr id="18" name="New picture"/>
          <p:cNvPicPr/>
          <p:nvPr/>
        </p:nvPicPr>
        <p:blipFill>
          <a:blip r:embed="rId15"/>
          <a:stretch>
            <a:fillRect/>
          </a:stretch>
        </p:blipFill>
        <p:spPr>
          <a:xfrm>
            <a:off x="1320800" y="5194300"/>
            <a:ext cx="723900" cy="584200"/>
          </a:xfrm>
          <a:prstGeom prst="rect">
            <a:avLst/>
          </a:prstGeom>
        </p:spPr>
      </p:pic>
      <p:sp>
        <p:nvSpPr>
          <p:cNvPr id="19" name="New shape"/>
          <p:cNvSpPr/>
          <p:nvPr/>
        </p:nvSpPr>
        <p:spPr>
          <a:xfrm>
            <a:off x="1435100" y="5346700"/>
            <a:ext cx="4953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100">
                <a:solidFill>
                  <a:srgbClr val="FFFFFF"/>
                </a:solidFill>
                <a:latin typeface="arial"/>
              </a:rPr>
              <a:t>Sverige</a:t>
            </a:r>
          </a:p>
        </p:txBody>
      </p:sp>
      <p:pic>
        <p:nvPicPr>
          <p:cNvPr id="20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1460500" y="5829300"/>
            <a:ext cx="444500" cy="381000"/>
          </a:xfrm>
          <a:prstGeom prst="rect">
            <a:avLst/>
          </a:prstGeom>
        </p:spPr>
      </p:pic>
      <p:pic>
        <p:nvPicPr>
          <p:cNvPr id="21" name="New picture"/>
          <p:cNvPicPr/>
          <p:nvPr/>
        </p:nvPicPr>
        <p:blipFill>
          <a:blip r:embed="rId17"/>
          <a:stretch>
            <a:fillRect/>
          </a:stretch>
        </p:blipFill>
        <p:spPr>
          <a:xfrm>
            <a:off x="1765300" y="5549900"/>
            <a:ext cx="876300" cy="889000"/>
          </a:xfrm>
          <a:prstGeom prst="rect">
            <a:avLst/>
          </a:prstGeom>
        </p:spPr>
      </p:pic>
      <p:pic>
        <p:nvPicPr>
          <p:cNvPr id="22" name="New picture"/>
          <p:cNvPicPr/>
          <p:nvPr/>
        </p:nvPicPr>
        <p:blipFill>
          <a:blip r:embed="rId18"/>
          <a:stretch>
            <a:fillRect/>
          </a:stretch>
        </p:blipFill>
        <p:spPr>
          <a:xfrm>
            <a:off x="800100" y="5562600"/>
            <a:ext cx="889000" cy="876300"/>
          </a:xfrm>
          <a:prstGeom prst="rect">
            <a:avLst/>
          </a:prstGeom>
        </p:spPr>
      </p:pic>
      <p:pic>
        <p:nvPicPr>
          <p:cNvPr id="23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9575800" y="2057400"/>
            <a:ext cx="1752600" cy="736600"/>
          </a:xfrm>
          <a:prstGeom prst="rect">
            <a:avLst/>
          </a:prstGeom>
        </p:spPr>
      </p:pic>
      <p:pic>
        <p:nvPicPr>
          <p:cNvPr id="24" name="New picture"/>
          <p:cNvPicPr/>
          <p:nvPr/>
        </p:nvPicPr>
        <p:blipFill>
          <a:blip r:embed="rId19"/>
          <a:stretch>
            <a:fillRect/>
          </a:stretch>
        </p:blipFill>
        <p:spPr>
          <a:xfrm>
            <a:off x="10160000" y="1790700"/>
            <a:ext cx="571500" cy="508000"/>
          </a:xfrm>
          <a:prstGeom prst="rect">
            <a:avLst/>
          </a:prstGeom>
        </p:spPr>
      </p:pic>
      <p:sp>
        <p:nvSpPr>
          <p:cNvPr id="25" name="New shape"/>
          <p:cNvSpPr/>
          <p:nvPr/>
        </p:nvSpPr>
        <p:spPr>
          <a:xfrm>
            <a:off x="10248900" y="19431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ÖST</a:t>
            </a:r>
          </a:p>
        </p:txBody>
      </p:sp>
      <p:pic>
        <p:nvPicPr>
          <p:cNvPr id="26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10223500" y="2336800"/>
            <a:ext cx="444500" cy="381000"/>
          </a:xfrm>
          <a:prstGeom prst="rect">
            <a:avLst/>
          </a:prstGeom>
        </p:spPr>
      </p:pic>
      <p:pic>
        <p:nvPicPr>
          <p:cNvPr id="27" name="New picture"/>
          <p:cNvPicPr/>
          <p:nvPr/>
        </p:nvPicPr>
        <p:blipFill>
          <a:blip r:embed="rId17"/>
          <a:stretch>
            <a:fillRect/>
          </a:stretch>
        </p:blipFill>
        <p:spPr>
          <a:xfrm>
            <a:off x="10528300" y="2057400"/>
            <a:ext cx="876300" cy="889000"/>
          </a:xfrm>
          <a:prstGeom prst="rect">
            <a:avLst/>
          </a:prstGeom>
        </p:spPr>
      </p:pic>
      <p:pic>
        <p:nvPicPr>
          <p:cNvPr id="28" name="New picture"/>
          <p:cNvPicPr/>
          <p:nvPr/>
        </p:nvPicPr>
        <p:blipFill>
          <a:blip r:embed="rId18"/>
          <a:stretch>
            <a:fillRect/>
          </a:stretch>
        </p:blipFill>
        <p:spPr>
          <a:xfrm>
            <a:off x="9563100" y="2070100"/>
            <a:ext cx="889000" cy="876300"/>
          </a:xfrm>
          <a:prstGeom prst="rect">
            <a:avLst/>
          </a:prstGeom>
        </p:spPr>
      </p:pic>
      <p:pic>
        <p:nvPicPr>
          <p:cNvPr id="29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7010400" y="5359400"/>
            <a:ext cx="1752600" cy="736600"/>
          </a:xfrm>
          <a:prstGeom prst="rect">
            <a:avLst/>
          </a:prstGeom>
        </p:spPr>
      </p:pic>
      <p:pic>
        <p:nvPicPr>
          <p:cNvPr id="30" name="New picture"/>
          <p:cNvPicPr/>
          <p:nvPr/>
        </p:nvPicPr>
        <p:blipFill>
          <a:blip r:embed="rId19"/>
          <a:stretch>
            <a:fillRect/>
          </a:stretch>
        </p:blipFill>
        <p:spPr>
          <a:xfrm>
            <a:off x="7594600" y="5080000"/>
            <a:ext cx="571500" cy="508000"/>
          </a:xfrm>
          <a:prstGeom prst="rect">
            <a:avLst/>
          </a:prstGeom>
        </p:spPr>
      </p:pic>
      <p:sp>
        <p:nvSpPr>
          <p:cNvPr id="31" name="New shape"/>
          <p:cNvSpPr/>
          <p:nvPr/>
        </p:nvSpPr>
        <p:spPr>
          <a:xfrm>
            <a:off x="7696200" y="52324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SYD</a:t>
            </a:r>
          </a:p>
        </p:txBody>
      </p:sp>
      <p:pic>
        <p:nvPicPr>
          <p:cNvPr id="32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7658100" y="5638800"/>
            <a:ext cx="444500" cy="381000"/>
          </a:xfrm>
          <a:prstGeom prst="rect">
            <a:avLst/>
          </a:prstGeom>
        </p:spPr>
      </p:pic>
      <p:pic>
        <p:nvPicPr>
          <p:cNvPr id="33" name="New picture"/>
          <p:cNvPicPr/>
          <p:nvPr/>
        </p:nvPicPr>
        <p:blipFill>
          <a:blip r:embed="rId20"/>
          <a:stretch>
            <a:fillRect/>
          </a:stretch>
        </p:blipFill>
        <p:spPr>
          <a:xfrm>
            <a:off x="7962900" y="5359400"/>
            <a:ext cx="876300" cy="889000"/>
          </a:xfrm>
          <a:prstGeom prst="rect">
            <a:avLst/>
          </a:prstGeom>
        </p:spPr>
      </p:pic>
      <p:pic>
        <p:nvPicPr>
          <p:cNvPr id="34" name="New picture"/>
          <p:cNvPicPr/>
          <p:nvPr/>
        </p:nvPicPr>
        <p:blipFill>
          <a:blip r:embed="rId21"/>
          <a:stretch>
            <a:fillRect/>
          </a:stretch>
        </p:blipFill>
        <p:spPr>
          <a:xfrm>
            <a:off x="7010400" y="5372100"/>
            <a:ext cx="889000" cy="876300"/>
          </a:xfrm>
          <a:prstGeom prst="rect">
            <a:avLst/>
          </a:prstGeom>
        </p:spPr>
      </p:pic>
      <p:pic>
        <p:nvPicPr>
          <p:cNvPr id="35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5410200" y="2781300"/>
            <a:ext cx="1752600" cy="736600"/>
          </a:xfrm>
          <a:prstGeom prst="rect">
            <a:avLst/>
          </a:prstGeom>
        </p:spPr>
      </p:pic>
      <p:pic>
        <p:nvPicPr>
          <p:cNvPr id="36" name="New picture"/>
          <p:cNvPicPr/>
          <p:nvPr/>
        </p:nvPicPr>
        <p:blipFill>
          <a:blip r:embed="rId19"/>
          <a:stretch>
            <a:fillRect/>
          </a:stretch>
        </p:blipFill>
        <p:spPr>
          <a:xfrm>
            <a:off x="5994400" y="2514600"/>
            <a:ext cx="571500" cy="508000"/>
          </a:xfrm>
          <a:prstGeom prst="rect">
            <a:avLst/>
          </a:prstGeom>
        </p:spPr>
      </p:pic>
      <p:sp>
        <p:nvSpPr>
          <p:cNvPr id="37" name="New shape"/>
          <p:cNvSpPr/>
          <p:nvPr/>
        </p:nvSpPr>
        <p:spPr>
          <a:xfrm>
            <a:off x="6096000" y="26670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VÄST</a:t>
            </a:r>
          </a:p>
        </p:txBody>
      </p:sp>
      <p:pic>
        <p:nvPicPr>
          <p:cNvPr id="38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6057900" y="3060700"/>
            <a:ext cx="444500" cy="381000"/>
          </a:xfrm>
          <a:prstGeom prst="rect">
            <a:avLst/>
          </a:prstGeom>
        </p:spPr>
      </p:pic>
      <p:pic>
        <p:nvPicPr>
          <p:cNvPr id="39" name="New picture"/>
          <p:cNvPicPr/>
          <p:nvPr/>
        </p:nvPicPr>
        <p:blipFill>
          <a:blip r:embed="rId20"/>
          <a:stretch>
            <a:fillRect/>
          </a:stretch>
        </p:blipFill>
        <p:spPr>
          <a:xfrm>
            <a:off x="6362700" y="2781300"/>
            <a:ext cx="876300" cy="889000"/>
          </a:xfrm>
          <a:prstGeom prst="rect">
            <a:avLst/>
          </a:prstGeom>
        </p:spPr>
      </p:pic>
      <p:pic>
        <p:nvPicPr>
          <p:cNvPr id="40" name="New picture"/>
          <p:cNvPicPr/>
          <p:nvPr/>
        </p:nvPicPr>
        <p:blipFill>
          <a:blip r:embed="rId22"/>
          <a:stretch>
            <a:fillRect/>
          </a:stretch>
        </p:blipFill>
        <p:spPr>
          <a:xfrm>
            <a:off x="5410200" y="2794000"/>
            <a:ext cx="889000" cy="876300"/>
          </a:xfrm>
          <a:prstGeom prst="rect">
            <a:avLst/>
          </a:prstGeom>
        </p:spPr>
      </p:pic>
      <p:pic>
        <p:nvPicPr>
          <p:cNvPr id="41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7353300" y="3568700"/>
            <a:ext cx="1752600" cy="736600"/>
          </a:xfrm>
          <a:prstGeom prst="rect">
            <a:avLst/>
          </a:prstGeom>
        </p:spPr>
      </p:pic>
      <p:pic>
        <p:nvPicPr>
          <p:cNvPr id="42" name="New picture"/>
          <p:cNvPicPr/>
          <p:nvPr/>
        </p:nvPicPr>
        <p:blipFill>
          <a:blip r:embed="rId19"/>
          <a:stretch>
            <a:fillRect/>
          </a:stretch>
        </p:blipFill>
        <p:spPr>
          <a:xfrm>
            <a:off x="7924800" y="3289300"/>
            <a:ext cx="571500" cy="508000"/>
          </a:xfrm>
          <a:prstGeom prst="rect">
            <a:avLst/>
          </a:prstGeom>
        </p:spPr>
      </p:pic>
      <p:sp>
        <p:nvSpPr>
          <p:cNvPr id="43" name="New shape"/>
          <p:cNvSpPr/>
          <p:nvPr/>
        </p:nvSpPr>
        <p:spPr>
          <a:xfrm>
            <a:off x="8026400" y="34417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JÖNK</a:t>
            </a:r>
          </a:p>
        </p:txBody>
      </p:sp>
      <p:pic>
        <p:nvPicPr>
          <p:cNvPr id="44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8001000" y="3848100"/>
            <a:ext cx="444500" cy="381000"/>
          </a:xfrm>
          <a:prstGeom prst="rect">
            <a:avLst/>
          </a:prstGeom>
        </p:spPr>
      </p:pic>
      <p:pic>
        <p:nvPicPr>
          <p:cNvPr id="45" name="New picture"/>
          <p:cNvPicPr/>
          <p:nvPr/>
        </p:nvPicPr>
        <p:blipFill>
          <a:blip r:embed="rId23"/>
          <a:stretch>
            <a:fillRect/>
          </a:stretch>
        </p:blipFill>
        <p:spPr>
          <a:xfrm>
            <a:off x="8305800" y="3568700"/>
            <a:ext cx="876300" cy="889000"/>
          </a:xfrm>
          <a:prstGeom prst="rect">
            <a:avLst/>
          </a:prstGeom>
        </p:spPr>
      </p:pic>
      <p:pic>
        <p:nvPicPr>
          <p:cNvPr id="46" name="New picture"/>
          <p:cNvPicPr/>
          <p:nvPr/>
        </p:nvPicPr>
        <p:blipFill>
          <a:blip r:embed="rId18"/>
          <a:stretch>
            <a:fillRect/>
          </a:stretch>
        </p:blipFill>
        <p:spPr>
          <a:xfrm>
            <a:off x="7340600" y="3581400"/>
            <a:ext cx="889000" cy="876300"/>
          </a:xfrm>
          <a:prstGeom prst="rect">
            <a:avLst/>
          </a:prstGeom>
        </p:spPr>
      </p:pic>
      <p:pic>
        <p:nvPicPr>
          <p:cNvPr id="47" name="New picture"/>
          <p:cNvPicPr/>
          <p:nvPr/>
        </p:nvPicPr>
        <p:blipFill>
          <a:blip r:embed="rId24"/>
          <a:stretch>
            <a:fillRect/>
          </a:stretch>
        </p:blipFill>
        <p:spPr>
          <a:xfrm>
            <a:off x="9575800" y="2819400"/>
            <a:ext cx="1752600" cy="609600"/>
          </a:xfrm>
          <a:prstGeom prst="rect">
            <a:avLst/>
          </a:prstGeom>
        </p:spPr>
      </p:pic>
      <p:pic>
        <p:nvPicPr>
          <p:cNvPr id="48" name="New picture"/>
          <p:cNvPicPr/>
          <p:nvPr/>
        </p:nvPicPr>
        <p:blipFill>
          <a:blip r:embed="rId25"/>
          <a:stretch>
            <a:fillRect/>
          </a:stretch>
        </p:blipFill>
        <p:spPr>
          <a:xfrm>
            <a:off x="10236200" y="2933700"/>
            <a:ext cx="444500" cy="419100"/>
          </a:xfrm>
          <a:prstGeom prst="rect">
            <a:avLst/>
          </a:prstGeom>
        </p:spPr>
      </p:pic>
      <p:pic>
        <p:nvPicPr>
          <p:cNvPr id="49" name="New picture"/>
          <p:cNvPicPr/>
          <p:nvPr/>
        </p:nvPicPr>
        <p:blipFill>
          <a:blip r:embed="rId26"/>
          <a:stretch>
            <a:fillRect/>
          </a:stretch>
        </p:blipFill>
        <p:spPr>
          <a:xfrm>
            <a:off x="10541000" y="2705100"/>
            <a:ext cx="876300" cy="889000"/>
          </a:xfrm>
          <a:prstGeom prst="rect">
            <a:avLst/>
          </a:prstGeom>
        </p:spPr>
      </p:pic>
      <p:pic>
        <p:nvPicPr>
          <p:cNvPr id="50" name="New picture"/>
          <p:cNvPicPr/>
          <p:nvPr/>
        </p:nvPicPr>
        <p:blipFill>
          <a:blip r:embed="rId27"/>
          <a:stretch>
            <a:fillRect/>
          </a:stretch>
        </p:blipFill>
        <p:spPr>
          <a:xfrm>
            <a:off x="9575800" y="2705100"/>
            <a:ext cx="889000" cy="876300"/>
          </a:xfrm>
          <a:prstGeom prst="rect">
            <a:avLst/>
          </a:prstGeom>
        </p:spPr>
      </p:pic>
      <p:sp>
        <p:nvSpPr>
          <p:cNvPr id="51" name="New shape"/>
          <p:cNvSpPr/>
          <p:nvPr/>
        </p:nvSpPr>
        <p:spPr>
          <a:xfrm>
            <a:off x="3619500" y="3378200"/>
            <a:ext cx="17399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100" i="1">
                <a:solidFill>
                  <a:srgbClr val="00355F"/>
                </a:solidFill>
                <a:latin typeface="arial"/>
              </a:rPr>
              <a:t>Fördjupning: enkät till vd</a:t>
            </a:r>
          </a:p>
        </p:txBody>
      </p:sp>
      <p:pic>
        <p:nvPicPr>
          <p:cNvPr id="52" name="New picture"/>
          <p:cNvPicPr/>
          <p:nvPr/>
        </p:nvPicPr>
        <p:blipFill>
          <a:blip r:embed="rId28"/>
          <a:stretch>
            <a:fillRect/>
          </a:stretch>
        </p:blipFill>
        <p:spPr>
          <a:xfrm>
            <a:off x="3606800" y="3543300"/>
            <a:ext cx="1752600" cy="1104900"/>
          </a:xfrm>
          <a:prstGeom prst="rect">
            <a:avLst/>
          </a:prstGeom>
        </p:spPr>
      </p:pic>
      <p:sp>
        <p:nvSpPr>
          <p:cNvPr id="53" name="New shape"/>
          <p:cNvSpPr/>
          <p:nvPr/>
        </p:nvSpPr>
        <p:spPr>
          <a:xfrm>
            <a:off x="3606800" y="3543300"/>
            <a:ext cx="876300" cy="1079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100">
                <a:solidFill>
                  <a:srgbClr val="FFFFFF"/>
                </a:solidFill>
                <a:latin typeface="arial"/>
              </a:rPr>
              <a:t>Hur viktigt uppnå jämställd styrelse</a:t>
            </a:r>
          </a:p>
        </p:txBody>
      </p:sp>
      <p:pic>
        <p:nvPicPr>
          <p:cNvPr id="54" name="New picture"/>
          <p:cNvPicPr/>
          <p:nvPr/>
        </p:nvPicPr>
        <p:blipFill>
          <a:blip r:embed="rId29"/>
          <a:stretch>
            <a:fillRect/>
          </a:stretch>
        </p:blipFill>
        <p:spPr>
          <a:xfrm>
            <a:off x="4267200" y="3657600"/>
            <a:ext cx="444500" cy="838200"/>
          </a:xfrm>
          <a:prstGeom prst="rect">
            <a:avLst/>
          </a:prstGeom>
        </p:spPr>
      </p:pic>
      <p:sp>
        <p:nvSpPr>
          <p:cNvPr id="55" name="New shape"/>
          <p:cNvSpPr/>
          <p:nvPr/>
        </p:nvSpPr>
        <p:spPr>
          <a:xfrm>
            <a:off x="4597400" y="3581400"/>
            <a:ext cx="685800" cy="1028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FFFFFF"/>
                </a:solidFill>
                <a:latin typeface="arial"/>
              </a:rPr>
              <a:t>Hur viktigt rekrytera kandidater som leder till mångfald</a:t>
            </a:r>
          </a:p>
        </p:txBody>
      </p:sp>
      <p:pic>
        <p:nvPicPr>
          <p:cNvPr id="56" name="New picture"/>
          <p:cNvPicPr/>
          <p:nvPr/>
        </p:nvPicPr>
        <p:blipFill>
          <a:blip r:embed="rId24"/>
          <a:stretch>
            <a:fillRect/>
          </a:stretch>
        </p:blipFill>
        <p:spPr>
          <a:xfrm>
            <a:off x="7353300" y="4343400"/>
            <a:ext cx="1752600" cy="609600"/>
          </a:xfrm>
          <a:prstGeom prst="rect">
            <a:avLst/>
          </a:prstGeom>
        </p:spPr>
      </p:pic>
      <p:pic>
        <p:nvPicPr>
          <p:cNvPr id="57" name="New picture"/>
          <p:cNvPicPr/>
          <p:nvPr/>
        </p:nvPicPr>
        <p:blipFill>
          <a:blip r:embed="rId25"/>
          <a:stretch>
            <a:fillRect/>
          </a:stretch>
        </p:blipFill>
        <p:spPr>
          <a:xfrm>
            <a:off x="8001000" y="4457700"/>
            <a:ext cx="444500" cy="419100"/>
          </a:xfrm>
          <a:prstGeom prst="rect">
            <a:avLst/>
          </a:prstGeom>
        </p:spPr>
      </p:pic>
      <p:pic>
        <p:nvPicPr>
          <p:cNvPr id="58" name="New picture"/>
          <p:cNvPicPr/>
          <p:nvPr/>
        </p:nvPicPr>
        <p:blipFill>
          <a:blip r:embed="rId30"/>
          <a:stretch>
            <a:fillRect/>
          </a:stretch>
        </p:blipFill>
        <p:spPr>
          <a:xfrm>
            <a:off x="8305800" y="4229100"/>
            <a:ext cx="876300" cy="889000"/>
          </a:xfrm>
          <a:prstGeom prst="rect">
            <a:avLst/>
          </a:prstGeom>
        </p:spPr>
      </p:pic>
      <p:pic>
        <p:nvPicPr>
          <p:cNvPr id="59" name="New picture"/>
          <p:cNvPicPr/>
          <p:nvPr/>
        </p:nvPicPr>
        <p:blipFill>
          <a:blip r:embed="rId31"/>
          <a:stretch>
            <a:fillRect/>
          </a:stretch>
        </p:blipFill>
        <p:spPr>
          <a:xfrm>
            <a:off x="7353300" y="4229100"/>
            <a:ext cx="889000" cy="876300"/>
          </a:xfrm>
          <a:prstGeom prst="rect">
            <a:avLst/>
          </a:prstGeom>
        </p:spPr>
      </p:pic>
      <p:pic>
        <p:nvPicPr>
          <p:cNvPr id="60" name="New picture"/>
          <p:cNvPicPr/>
          <p:nvPr/>
        </p:nvPicPr>
        <p:blipFill>
          <a:blip r:embed="rId24"/>
          <a:stretch>
            <a:fillRect/>
          </a:stretch>
        </p:blipFill>
        <p:spPr>
          <a:xfrm>
            <a:off x="7010400" y="6108700"/>
            <a:ext cx="1752600" cy="609600"/>
          </a:xfrm>
          <a:prstGeom prst="rect">
            <a:avLst/>
          </a:prstGeom>
        </p:spPr>
      </p:pic>
      <p:pic>
        <p:nvPicPr>
          <p:cNvPr id="61" name="New picture"/>
          <p:cNvPicPr/>
          <p:nvPr/>
        </p:nvPicPr>
        <p:blipFill>
          <a:blip r:embed="rId25"/>
          <a:stretch>
            <a:fillRect/>
          </a:stretch>
        </p:blipFill>
        <p:spPr>
          <a:xfrm>
            <a:off x="7658100" y="6223000"/>
            <a:ext cx="444500" cy="419100"/>
          </a:xfrm>
          <a:prstGeom prst="rect">
            <a:avLst/>
          </a:prstGeom>
        </p:spPr>
      </p:pic>
      <p:pic>
        <p:nvPicPr>
          <p:cNvPr id="62" name="New picture"/>
          <p:cNvPicPr/>
          <p:nvPr/>
        </p:nvPicPr>
        <p:blipFill>
          <a:blip r:embed="rId32"/>
          <a:stretch>
            <a:fillRect/>
          </a:stretch>
        </p:blipFill>
        <p:spPr>
          <a:xfrm>
            <a:off x="7962900" y="5994400"/>
            <a:ext cx="876300" cy="889000"/>
          </a:xfrm>
          <a:prstGeom prst="rect">
            <a:avLst/>
          </a:prstGeom>
        </p:spPr>
      </p:pic>
      <p:pic>
        <p:nvPicPr>
          <p:cNvPr id="63" name="New picture"/>
          <p:cNvPicPr/>
          <p:nvPr/>
        </p:nvPicPr>
        <p:blipFill>
          <a:blip r:embed="rId33"/>
          <a:stretch>
            <a:fillRect/>
          </a:stretch>
        </p:blipFill>
        <p:spPr>
          <a:xfrm>
            <a:off x="7010400" y="6007100"/>
            <a:ext cx="889000" cy="876300"/>
          </a:xfrm>
          <a:prstGeom prst="rect">
            <a:avLst/>
          </a:prstGeom>
        </p:spPr>
      </p:pic>
      <p:pic>
        <p:nvPicPr>
          <p:cNvPr id="64" name="New picture"/>
          <p:cNvPicPr/>
          <p:nvPr/>
        </p:nvPicPr>
        <p:blipFill>
          <a:blip r:embed="rId24"/>
          <a:stretch>
            <a:fillRect/>
          </a:stretch>
        </p:blipFill>
        <p:spPr>
          <a:xfrm>
            <a:off x="5410200" y="3543300"/>
            <a:ext cx="1752600" cy="609600"/>
          </a:xfrm>
          <a:prstGeom prst="rect">
            <a:avLst/>
          </a:prstGeom>
        </p:spPr>
      </p:pic>
      <p:pic>
        <p:nvPicPr>
          <p:cNvPr id="65" name="New picture"/>
          <p:cNvPicPr/>
          <p:nvPr/>
        </p:nvPicPr>
        <p:blipFill>
          <a:blip r:embed="rId25"/>
          <a:stretch>
            <a:fillRect/>
          </a:stretch>
        </p:blipFill>
        <p:spPr>
          <a:xfrm>
            <a:off x="6070600" y="3657600"/>
            <a:ext cx="444500" cy="419100"/>
          </a:xfrm>
          <a:prstGeom prst="rect">
            <a:avLst/>
          </a:prstGeom>
        </p:spPr>
      </p:pic>
      <p:pic>
        <p:nvPicPr>
          <p:cNvPr id="66" name="New picture"/>
          <p:cNvPicPr/>
          <p:nvPr/>
        </p:nvPicPr>
        <p:blipFill>
          <a:blip r:embed="rId32"/>
          <a:stretch>
            <a:fillRect/>
          </a:stretch>
        </p:blipFill>
        <p:spPr>
          <a:xfrm>
            <a:off x="6375400" y="3429000"/>
            <a:ext cx="876300" cy="889000"/>
          </a:xfrm>
          <a:prstGeom prst="rect">
            <a:avLst/>
          </a:prstGeom>
        </p:spPr>
      </p:pic>
      <p:pic>
        <p:nvPicPr>
          <p:cNvPr id="67" name="New picture"/>
          <p:cNvPicPr/>
          <p:nvPr/>
        </p:nvPicPr>
        <p:blipFill>
          <a:blip r:embed="rId34"/>
          <a:stretch>
            <a:fillRect/>
          </a:stretch>
        </p:blipFill>
        <p:spPr>
          <a:xfrm>
            <a:off x="5410200" y="3441700"/>
            <a:ext cx="889000" cy="876300"/>
          </a:xfrm>
          <a:prstGeom prst="rect">
            <a:avLst/>
          </a:prstGeom>
        </p:spPr>
      </p:pic>
      <p:pic>
        <p:nvPicPr>
          <p:cNvPr id="68" name="New picture"/>
          <p:cNvPicPr/>
          <p:nvPr/>
        </p:nvPicPr>
        <p:blipFill>
          <a:blip r:embed="rId25"/>
          <a:stretch>
            <a:fillRect/>
          </a:stretch>
        </p:blipFill>
        <p:spPr>
          <a:xfrm>
            <a:off x="1460500" y="6350000"/>
            <a:ext cx="444500" cy="419100"/>
          </a:xfrm>
          <a:prstGeom prst="rect">
            <a:avLst/>
          </a:prstGeom>
        </p:spPr>
      </p:pic>
      <p:pic>
        <p:nvPicPr>
          <p:cNvPr id="69" name="New picture"/>
          <p:cNvPicPr/>
          <p:nvPr/>
        </p:nvPicPr>
        <p:blipFill>
          <a:blip r:embed="rId35"/>
          <a:stretch>
            <a:fillRect/>
          </a:stretch>
        </p:blipFill>
        <p:spPr>
          <a:xfrm>
            <a:off x="1778000" y="6121400"/>
            <a:ext cx="876300" cy="889000"/>
          </a:xfrm>
          <a:prstGeom prst="rect">
            <a:avLst/>
          </a:prstGeom>
        </p:spPr>
      </p:pic>
      <p:pic>
        <p:nvPicPr>
          <p:cNvPr id="70" name="New picture"/>
          <p:cNvPicPr/>
          <p:nvPr/>
        </p:nvPicPr>
        <p:blipFill>
          <a:blip r:embed="rId33"/>
          <a:stretch>
            <a:fillRect/>
          </a:stretch>
        </p:blipFill>
        <p:spPr>
          <a:xfrm>
            <a:off x="812800" y="6134100"/>
            <a:ext cx="889000" cy="876300"/>
          </a:xfrm>
          <a:prstGeom prst="rect">
            <a:avLst/>
          </a:prstGeom>
        </p:spPr>
      </p:pic>
      <p:pic>
        <p:nvPicPr>
          <p:cNvPr id="71" name="New picture"/>
          <p:cNvPicPr/>
          <p:nvPr/>
        </p:nvPicPr>
        <p:blipFill>
          <a:blip r:embed="rId36"/>
          <a:stretch>
            <a:fillRect/>
          </a:stretch>
        </p:blipFill>
        <p:spPr>
          <a:xfrm>
            <a:off x="3619500" y="342900"/>
            <a:ext cx="1752600" cy="889000"/>
          </a:xfrm>
          <a:prstGeom prst="rect">
            <a:avLst/>
          </a:prstGeom>
        </p:spPr>
      </p:pic>
      <p:sp>
        <p:nvSpPr>
          <p:cNvPr id="72" name="New shape"/>
          <p:cNvSpPr/>
          <p:nvPr/>
        </p:nvSpPr>
        <p:spPr>
          <a:xfrm>
            <a:off x="4483100" y="330200"/>
            <a:ext cx="8763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00355F"/>
                </a:solidFill>
                <a:latin typeface="arial"/>
              </a:rPr>
              <a:t>%</a:t>
            </a:r>
            <a:endParaRPr sz="1800">
              <a:solidFill>
                <a:srgbClr val="00355F"/>
              </a:solidFill>
              <a:latin typeface="arial"/>
            </a:endParaRPr>
          </a:p>
          <a:p>
            <a:pPr algn="ctr"/>
            <a:r>
              <a:rPr sz="1200">
                <a:solidFill>
                  <a:srgbClr val="00355F"/>
                </a:solidFill>
                <a:latin typeface="arial"/>
              </a:rPr>
              <a:t>Kvinnor</a:t>
            </a:r>
          </a:p>
          <a:p>
            <a:pPr algn="ctr"/>
            <a:r>
              <a:rPr sz="1200">
                <a:solidFill>
                  <a:srgbClr val="00355F"/>
                </a:solidFill>
                <a:latin typeface="arial"/>
              </a:rPr>
              <a:t>i styrelser</a:t>
            </a:r>
          </a:p>
        </p:txBody>
      </p:sp>
      <p:sp>
        <p:nvSpPr>
          <p:cNvPr id="73" name="New shape"/>
          <p:cNvSpPr/>
          <p:nvPr/>
        </p:nvSpPr>
        <p:spPr>
          <a:xfrm>
            <a:off x="3619500" y="330200"/>
            <a:ext cx="8763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00355F"/>
                </a:solidFill>
                <a:latin typeface="arial"/>
              </a:rPr>
              <a:t>%</a:t>
            </a:r>
            <a:endParaRPr sz="1800">
              <a:solidFill>
                <a:srgbClr val="00355F"/>
              </a:solidFill>
              <a:latin typeface="arial"/>
            </a:endParaRPr>
          </a:p>
          <a:p>
            <a:pPr algn="ctr"/>
            <a:r>
              <a:rPr sz="1200">
                <a:solidFill>
                  <a:srgbClr val="00355F"/>
                </a:solidFill>
                <a:latin typeface="arial"/>
              </a:rPr>
              <a:t>Jämställda</a:t>
            </a:r>
          </a:p>
          <a:p>
            <a:pPr algn="ctr"/>
            <a:r>
              <a:rPr sz="1200">
                <a:solidFill>
                  <a:srgbClr val="00355F"/>
                </a:solidFill>
                <a:latin typeface="arial"/>
              </a:rPr>
              <a:t>styrelser</a:t>
            </a:r>
          </a:p>
        </p:txBody>
      </p:sp>
      <p:pic>
        <p:nvPicPr>
          <p:cNvPr id="74" name="New picture"/>
          <p:cNvPicPr/>
          <p:nvPr/>
        </p:nvPicPr>
        <p:blipFill>
          <a:blip r:embed="rId19"/>
          <a:stretch>
            <a:fillRect/>
          </a:stretch>
        </p:blipFill>
        <p:spPr>
          <a:xfrm>
            <a:off x="4191000" y="63500"/>
            <a:ext cx="571500" cy="508000"/>
          </a:xfrm>
          <a:prstGeom prst="rect">
            <a:avLst/>
          </a:prstGeom>
        </p:spPr>
      </p:pic>
      <p:sp>
        <p:nvSpPr>
          <p:cNvPr id="75" name="New shape"/>
          <p:cNvSpPr/>
          <p:nvPr/>
        </p:nvSpPr>
        <p:spPr>
          <a:xfrm>
            <a:off x="4292600" y="215900"/>
            <a:ext cx="381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900">
                <a:solidFill>
                  <a:srgbClr val="FFFFFF"/>
                </a:solidFill>
                <a:latin typeface="arial"/>
              </a:rPr>
              <a:t>Region</a:t>
            </a:r>
          </a:p>
        </p:txBody>
      </p:sp>
      <p:pic>
        <p:nvPicPr>
          <p:cNvPr id="76" name="New picture"/>
          <p:cNvPicPr/>
          <p:nvPr/>
        </p:nvPicPr>
        <p:blipFill>
          <a:blip r:embed="rId37"/>
          <a:stretch>
            <a:fillRect/>
          </a:stretch>
        </p:blipFill>
        <p:spPr>
          <a:xfrm>
            <a:off x="4267200" y="622300"/>
            <a:ext cx="444500" cy="533400"/>
          </a:xfrm>
          <a:prstGeom prst="rect">
            <a:avLst/>
          </a:prstGeom>
        </p:spPr>
      </p:pic>
      <p:sp>
        <p:nvSpPr>
          <p:cNvPr id="77" name="New shape"/>
          <p:cNvSpPr/>
          <p:nvPr/>
        </p:nvSpPr>
        <p:spPr>
          <a:xfrm>
            <a:off x="3606800" y="4673600"/>
            <a:ext cx="17399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800" i="1">
                <a:solidFill>
                  <a:srgbClr val="595959"/>
                </a:solidFill>
                <a:latin typeface="arial"/>
              </a:rPr>
              <a:t>% ganska eller mycket viktigt</a:t>
            </a:r>
          </a:p>
        </p:txBody>
      </p:sp>
    </p:spTree>
    <p:extLst>
      <p:ext uri="{BB962C8B-B14F-4D97-AF65-F5344CB8AC3E}">
        <p14:creationId xmlns:p14="http://schemas.microsoft.com/office/powerpoint/2010/main" val="2532119807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0"/>
            <a:ext cx="75057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företag med minst en ledamot som är kvinna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90500" y="2120900"/>
            <a:ext cx="11811000" cy="76073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5181600" y="17018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2024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156200" y="4559300"/>
            <a:ext cx="1854200" cy="16764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86868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358575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0"/>
            <a:ext cx="75057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företag med minst en ledamot som är kvinna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90500" y="2120900"/>
            <a:ext cx="11811000" cy="76073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5181600" y="17018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 dirty="0">
                <a:solidFill>
                  <a:srgbClr val="FFFFFF"/>
                </a:solidFill>
                <a:latin typeface="calibri"/>
              </a:rPr>
              <a:t>202</a:t>
            </a:r>
            <a:r>
              <a:rPr lang="sv-SE" sz="3800" b="1" dirty="0">
                <a:solidFill>
                  <a:srgbClr val="FFFFFF"/>
                </a:solidFill>
                <a:latin typeface="calibri"/>
              </a:rPr>
              <a:t>3</a:t>
            </a:r>
            <a:endParaRPr sz="38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156200" y="4559300"/>
            <a:ext cx="1854200" cy="16764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86868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879184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0"/>
            <a:ext cx="7505700" cy="124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företag med minst en ledamot som är kvinna per län 2025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" y="1485900"/>
            <a:ext cx="11379200" cy="52197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86868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0"/>
            <a:ext cx="7505700" cy="124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företag med minst en ledamot som är kvinna per län 2024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" y="1485900"/>
            <a:ext cx="11379200" cy="52197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86868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18231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0"/>
            <a:ext cx="7505700" cy="124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 dirty="0">
                <a:solidFill>
                  <a:srgbClr val="FFFFFF"/>
                </a:solidFill>
                <a:latin typeface="arial"/>
              </a:rPr>
              <a:t>Andel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företag</a:t>
            </a:r>
            <a:r>
              <a:rPr sz="3600" dirty="0">
                <a:solidFill>
                  <a:srgbClr val="FFFFFF"/>
                </a:solidFill>
                <a:latin typeface="arial"/>
              </a:rPr>
              <a:t> med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minst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en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ledamot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som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är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kvinna</a:t>
            </a:r>
            <a:r>
              <a:rPr sz="3600" dirty="0">
                <a:solidFill>
                  <a:srgbClr val="FFFFFF"/>
                </a:solidFill>
                <a:latin typeface="arial"/>
              </a:rPr>
              <a:t> per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län</a:t>
            </a:r>
            <a:r>
              <a:rPr sz="3600" dirty="0">
                <a:solidFill>
                  <a:srgbClr val="FFFFFF"/>
                </a:solidFill>
                <a:latin typeface="arial"/>
              </a:rPr>
              <a:t> 202</a:t>
            </a:r>
            <a:r>
              <a:rPr lang="sv-SE" sz="3600" dirty="0">
                <a:solidFill>
                  <a:srgbClr val="FFFFFF"/>
                </a:solidFill>
                <a:latin typeface="arial"/>
              </a:rPr>
              <a:t>3</a:t>
            </a:r>
            <a:endParaRPr sz="36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" y="1485900"/>
            <a:ext cx="11379200" cy="52197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86868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357326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0"/>
            <a:ext cx="8661400" cy="124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företag med minst en ledamot som är kvinna per län i hela Sverige 2025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" y="1485900"/>
            <a:ext cx="113792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0"/>
            <a:ext cx="8661400" cy="124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företag med minst en ledamot som är kvinna per län i hela Sverige 2024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" y="1485900"/>
            <a:ext cx="113792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7211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0"/>
            <a:ext cx="8661400" cy="124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 dirty="0">
                <a:solidFill>
                  <a:srgbClr val="FFFFFF"/>
                </a:solidFill>
                <a:latin typeface="arial"/>
              </a:rPr>
              <a:t>Andel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företag</a:t>
            </a:r>
            <a:r>
              <a:rPr sz="3600" dirty="0">
                <a:solidFill>
                  <a:srgbClr val="FFFFFF"/>
                </a:solidFill>
                <a:latin typeface="arial"/>
              </a:rPr>
              <a:t> med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minst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en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ledamot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som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är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kvinna</a:t>
            </a:r>
            <a:r>
              <a:rPr sz="3600" dirty="0">
                <a:solidFill>
                  <a:srgbClr val="FFFFFF"/>
                </a:solidFill>
                <a:latin typeface="arial"/>
              </a:rPr>
              <a:t> per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län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i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hela</a:t>
            </a:r>
            <a:r>
              <a:rPr sz="3600" dirty="0">
                <a:solidFill>
                  <a:srgbClr val="FFFFFF"/>
                </a:solidFill>
                <a:latin typeface="arial"/>
              </a:rPr>
              <a:t> Sverige 202</a:t>
            </a:r>
            <a:r>
              <a:rPr lang="sv-SE" sz="3600" dirty="0">
                <a:solidFill>
                  <a:srgbClr val="FFFFFF"/>
                </a:solidFill>
                <a:latin typeface="arial"/>
              </a:rPr>
              <a:t>3</a:t>
            </a:r>
            <a:endParaRPr sz="36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" y="1485900"/>
            <a:ext cx="113792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39610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2324100" y="3543300"/>
            <a:ext cx="7581900" cy="41148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6248400" y="3543300"/>
            <a:ext cx="7581900" cy="41148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81000" y="342900"/>
            <a:ext cx="82677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bolag med negativt resultat 2025</a:t>
            </a:r>
          </a:p>
        </p:txBody>
      </p:sp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4470400" y="3962400"/>
            <a:ext cx="3314700" cy="28575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52197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Jämställda</a:t>
            </a:r>
          </a:p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styrelser</a:t>
            </a:r>
          </a:p>
        </p:txBody>
      </p:sp>
      <p:pic>
        <p:nvPicPr>
          <p:cNvPr id="8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407400" y="3962400"/>
            <a:ext cx="3314700" cy="2857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91440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Icke jämställda</a:t>
            </a:r>
          </a:p>
        </p:txBody>
      </p:sp>
      <p:pic>
        <p:nvPicPr>
          <p:cNvPr id="10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-1574800" y="3543300"/>
            <a:ext cx="7581900" cy="4114800"/>
          </a:xfrm>
          <a:prstGeom prst="rect">
            <a:avLst/>
          </a:prstGeom>
        </p:spPr>
      </p:pic>
      <p:pic>
        <p:nvPicPr>
          <p:cNvPr id="11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546100" y="3962400"/>
            <a:ext cx="3314700" cy="28575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13081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Samtliga</a:t>
            </a:r>
          </a:p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styrelser</a:t>
            </a:r>
          </a:p>
        </p:txBody>
      </p:sp>
      <p:sp>
        <p:nvSpPr>
          <p:cNvPr id="13" name="New shape"/>
          <p:cNvSpPr/>
          <p:nvPr/>
        </p:nvSpPr>
        <p:spPr>
          <a:xfrm>
            <a:off x="87630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2324100" y="3543300"/>
            <a:ext cx="7581900" cy="41148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6248400" y="3543300"/>
            <a:ext cx="7581900" cy="41148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81000" y="342900"/>
            <a:ext cx="82677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bolag med negativt resultat 2024</a:t>
            </a:r>
          </a:p>
        </p:txBody>
      </p:sp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4470400" y="3962400"/>
            <a:ext cx="3314700" cy="28575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52197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Jämställda</a:t>
            </a:r>
          </a:p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styrelser</a:t>
            </a:r>
          </a:p>
        </p:txBody>
      </p:sp>
      <p:pic>
        <p:nvPicPr>
          <p:cNvPr id="8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407400" y="3962400"/>
            <a:ext cx="3314700" cy="2857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91440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Icke jämställda</a:t>
            </a:r>
          </a:p>
        </p:txBody>
      </p:sp>
      <p:pic>
        <p:nvPicPr>
          <p:cNvPr id="10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-1574800" y="3543300"/>
            <a:ext cx="7581900" cy="4114800"/>
          </a:xfrm>
          <a:prstGeom prst="rect">
            <a:avLst/>
          </a:prstGeom>
        </p:spPr>
      </p:pic>
      <p:pic>
        <p:nvPicPr>
          <p:cNvPr id="11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546100" y="3962400"/>
            <a:ext cx="3314700" cy="28575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13081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Samtliga</a:t>
            </a:r>
          </a:p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styrelser</a:t>
            </a:r>
          </a:p>
        </p:txBody>
      </p:sp>
      <p:sp>
        <p:nvSpPr>
          <p:cNvPr id="13" name="New shape"/>
          <p:cNvSpPr/>
          <p:nvPr/>
        </p:nvSpPr>
        <p:spPr>
          <a:xfrm>
            <a:off x="87630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74502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1066800"/>
            <a:ext cx="2971800" cy="284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i styrelserna per län 2025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0" y="139700"/>
            <a:ext cx="8534400" cy="66294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" y="76200"/>
            <a:ext cx="495300" cy="4572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4914900"/>
            <a:ext cx="3505200" cy="2628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1257300" y="5651500"/>
            <a:ext cx="990600" cy="9144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7F7F7F"/>
                </a:solidFill>
                <a:latin typeface="arial"/>
              </a:rPr>
              <a:t>Sverige</a:t>
            </a: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2324100" y="3543300"/>
            <a:ext cx="7581900" cy="41148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6248400" y="3543300"/>
            <a:ext cx="7581900" cy="41148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81000" y="342900"/>
            <a:ext cx="82677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 dirty="0">
                <a:solidFill>
                  <a:srgbClr val="FFFFFF"/>
                </a:solidFill>
                <a:latin typeface="arial"/>
              </a:rPr>
              <a:t>Andel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bolag</a:t>
            </a:r>
            <a:r>
              <a:rPr sz="3600" dirty="0">
                <a:solidFill>
                  <a:srgbClr val="FFFFFF"/>
                </a:solidFill>
                <a:latin typeface="arial"/>
              </a:rPr>
              <a:t> med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negativt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resultat</a:t>
            </a:r>
            <a:r>
              <a:rPr sz="3600" dirty="0">
                <a:solidFill>
                  <a:srgbClr val="FFFFFF"/>
                </a:solidFill>
                <a:latin typeface="arial"/>
              </a:rPr>
              <a:t> 202</a:t>
            </a:r>
            <a:r>
              <a:rPr lang="sv-SE" sz="3600" dirty="0">
                <a:solidFill>
                  <a:srgbClr val="FFFFFF"/>
                </a:solidFill>
                <a:latin typeface="arial"/>
              </a:rPr>
              <a:t>3</a:t>
            </a:r>
            <a:endParaRPr sz="36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4470400" y="3962400"/>
            <a:ext cx="3314700" cy="28575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52197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Jämställda</a:t>
            </a:r>
          </a:p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styrelser</a:t>
            </a:r>
          </a:p>
        </p:txBody>
      </p:sp>
      <p:pic>
        <p:nvPicPr>
          <p:cNvPr id="8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407400" y="3962400"/>
            <a:ext cx="3314700" cy="2857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91440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Icke jämställda</a:t>
            </a:r>
          </a:p>
        </p:txBody>
      </p:sp>
      <p:pic>
        <p:nvPicPr>
          <p:cNvPr id="10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-1574800" y="3543300"/>
            <a:ext cx="7581900" cy="4114800"/>
          </a:xfrm>
          <a:prstGeom prst="rect">
            <a:avLst/>
          </a:prstGeom>
        </p:spPr>
      </p:pic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546100" y="3962400"/>
            <a:ext cx="3314700" cy="28575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13081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Samtliga</a:t>
            </a:r>
          </a:p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styrelser</a:t>
            </a:r>
          </a:p>
        </p:txBody>
      </p:sp>
      <p:sp>
        <p:nvSpPr>
          <p:cNvPr id="13" name="New shape"/>
          <p:cNvSpPr/>
          <p:nvPr/>
        </p:nvSpPr>
        <p:spPr>
          <a:xfrm>
            <a:off x="87630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8621391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342900"/>
            <a:ext cx="82931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bolag med minst 5% vinst 2025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470400" y="3962400"/>
            <a:ext cx="3314700" cy="28575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52197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Jämställda</a:t>
            </a:r>
          </a:p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styrelser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407400" y="3962400"/>
            <a:ext cx="3314700" cy="28575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91440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Icke jämställda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546100" y="3962400"/>
            <a:ext cx="3314700" cy="2857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13081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Samtliga styrelser</a:t>
            </a:r>
          </a:p>
        </p:txBody>
      </p:sp>
      <p:sp>
        <p:nvSpPr>
          <p:cNvPr id="10" name="New shape"/>
          <p:cNvSpPr/>
          <p:nvPr/>
        </p:nvSpPr>
        <p:spPr>
          <a:xfrm>
            <a:off x="87630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-1574800" y="3543300"/>
            <a:ext cx="7581900" cy="4114800"/>
          </a:xfrm>
          <a:prstGeom prst="rect">
            <a:avLst/>
          </a:prstGeom>
        </p:spPr>
      </p:pic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6248400" y="3543300"/>
            <a:ext cx="7581900" cy="4114800"/>
          </a:xfrm>
          <a:prstGeom prst="rect">
            <a:avLst/>
          </a:prstGeom>
        </p:spPr>
      </p:pic>
      <p:pic>
        <p:nvPicPr>
          <p:cNvPr id="13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2324100" y="3543300"/>
            <a:ext cx="75819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342900"/>
            <a:ext cx="82931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bolag med minst 5% vinst 2024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470400" y="3962400"/>
            <a:ext cx="3314700" cy="28575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52197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Jämställda</a:t>
            </a:r>
          </a:p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styrelser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407400" y="3962400"/>
            <a:ext cx="3314700" cy="28575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91440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Icke jämställda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546100" y="3962400"/>
            <a:ext cx="3314700" cy="2857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13081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Samtliga styrelser</a:t>
            </a:r>
          </a:p>
        </p:txBody>
      </p:sp>
      <p:sp>
        <p:nvSpPr>
          <p:cNvPr id="10" name="New shape"/>
          <p:cNvSpPr/>
          <p:nvPr/>
        </p:nvSpPr>
        <p:spPr>
          <a:xfrm>
            <a:off x="87630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-1574800" y="3543300"/>
            <a:ext cx="7581900" cy="4114800"/>
          </a:xfrm>
          <a:prstGeom prst="rect">
            <a:avLst/>
          </a:prstGeom>
        </p:spPr>
      </p:pic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6248400" y="3543300"/>
            <a:ext cx="7581900" cy="4114800"/>
          </a:xfrm>
          <a:prstGeom prst="rect">
            <a:avLst/>
          </a:prstGeom>
        </p:spPr>
      </p:pic>
      <p:pic>
        <p:nvPicPr>
          <p:cNvPr id="13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2324100" y="3543300"/>
            <a:ext cx="75819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6648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342900"/>
            <a:ext cx="82931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 dirty="0">
                <a:solidFill>
                  <a:srgbClr val="FFFFFF"/>
                </a:solidFill>
                <a:latin typeface="arial"/>
              </a:rPr>
              <a:t>Andel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bolag</a:t>
            </a:r>
            <a:r>
              <a:rPr sz="3600" dirty="0">
                <a:solidFill>
                  <a:srgbClr val="FFFFFF"/>
                </a:solidFill>
                <a:latin typeface="arial"/>
              </a:rPr>
              <a:t> med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minst</a:t>
            </a:r>
            <a:r>
              <a:rPr sz="3600" dirty="0">
                <a:solidFill>
                  <a:srgbClr val="FFFFFF"/>
                </a:solidFill>
                <a:latin typeface="arial"/>
              </a:rPr>
              <a:t> 5%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vinst</a:t>
            </a:r>
            <a:r>
              <a:rPr sz="3600" dirty="0">
                <a:solidFill>
                  <a:srgbClr val="FFFFFF"/>
                </a:solidFill>
                <a:latin typeface="arial"/>
              </a:rPr>
              <a:t> 202</a:t>
            </a:r>
            <a:r>
              <a:rPr lang="sv-SE" sz="3600" dirty="0">
                <a:solidFill>
                  <a:srgbClr val="FFFFFF"/>
                </a:solidFill>
                <a:latin typeface="arial"/>
              </a:rPr>
              <a:t>3</a:t>
            </a:r>
            <a:endParaRPr sz="36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470400" y="3962400"/>
            <a:ext cx="3314700" cy="28575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52197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Jämställda</a:t>
            </a:r>
          </a:p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styrelser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407400" y="3962400"/>
            <a:ext cx="3314700" cy="28575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91440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Icke jämställda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546100" y="3962400"/>
            <a:ext cx="3314700" cy="2857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13081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Samtliga styrelser</a:t>
            </a:r>
          </a:p>
        </p:txBody>
      </p:sp>
      <p:sp>
        <p:nvSpPr>
          <p:cNvPr id="10" name="New shape"/>
          <p:cNvSpPr/>
          <p:nvPr/>
        </p:nvSpPr>
        <p:spPr>
          <a:xfrm>
            <a:off x="87630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-1574800" y="3543300"/>
            <a:ext cx="7581900" cy="4114800"/>
          </a:xfrm>
          <a:prstGeom prst="rect">
            <a:avLst/>
          </a:prstGeom>
        </p:spPr>
      </p:pic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6248400" y="3543300"/>
            <a:ext cx="7581900" cy="4114800"/>
          </a:xfrm>
          <a:prstGeom prst="rect">
            <a:avLst/>
          </a:prstGeom>
        </p:spPr>
      </p:pic>
      <p:pic>
        <p:nvPicPr>
          <p:cNvPr id="13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2324100" y="3543300"/>
            <a:ext cx="75819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5216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342900"/>
            <a:ext cx="8229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bolag med minst 2% vinst 2025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470400" y="3962400"/>
            <a:ext cx="3314700" cy="28575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52197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Jämställda</a:t>
            </a:r>
          </a:p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styrelser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407400" y="3962400"/>
            <a:ext cx="3314700" cy="28575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91440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Icke jämställda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546100" y="3962400"/>
            <a:ext cx="3314700" cy="2857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13081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Samtliga styrelser</a:t>
            </a:r>
          </a:p>
        </p:txBody>
      </p:sp>
      <p:sp>
        <p:nvSpPr>
          <p:cNvPr id="10" name="New shape"/>
          <p:cNvSpPr/>
          <p:nvPr/>
        </p:nvSpPr>
        <p:spPr>
          <a:xfrm>
            <a:off x="87630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-1574800" y="3543300"/>
            <a:ext cx="7581900" cy="4114800"/>
          </a:xfrm>
          <a:prstGeom prst="rect">
            <a:avLst/>
          </a:prstGeom>
        </p:spPr>
      </p:pic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6248400" y="3543300"/>
            <a:ext cx="7581900" cy="4114800"/>
          </a:xfrm>
          <a:prstGeom prst="rect">
            <a:avLst/>
          </a:prstGeom>
        </p:spPr>
      </p:pic>
      <p:pic>
        <p:nvPicPr>
          <p:cNvPr id="13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2324100" y="3543300"/>
            <a:ext cx="75819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342900"/>
            <a:ext cx="8229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bolag med minst 2% vinst 2024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470400" y="3962400"/>
            <a:ext cx="3314700" cy="28575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52197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Jämställda</a:t>
            </a:r>
          </a:p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styrelser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407400" y="3962400"/>
            <a:ext cx="3314700" cy="28575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91440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Icke jämställda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546100" y="3962400"/>
            <a:ext cx="3314700" cy="2857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13081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Samtliga styrelser</a:t>
            </a:r>
          </a:p>
        </p:txBody>
      </p:sp>
      <p:sp>
        <p:nvSpPr>
          <p:cNvPr id="10" name="New shape"/>
          <p:cNvSpPr/>
          <p:nvPr/>
        </p:nvSpPr>
        <p:spPr>
          <a:xfrm>
            <a:off x="87630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-1574800" y="3543300"/>
            <a:ext cx="7581900" cy="4114800"/>
          </a:xfrm>
          <a:prstGeom prst="rect">
            <a:avLst/>
          </a:prstGeom>
        </p:spPr>
      </p:pic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6248400" y="3543300"/>
            <a:ext cx="7581900" cy="4114800"/>
          </a:xfrm>
          <a:prstGeom prst="rect">
            <a:avLst/>
          </a:prstGeom>
        </p:spPr>
      </p:pic>
      <p:pic>
        <p:nvPicPr>
          <p:cNvPr id="13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2324100" y="3543300"/>
            <a:ext cx="75819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53029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342900"/>
            <a:ext cx="8229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 dirty="0">
                <a:solidFill>
                  <a:srgbClr val="FFFFFF"/>
                </a:solidFill>
                <a:latin typeface="arial"/>
              </a:rPr>
              <a:t>Andel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bolag</a:t>
            </a:r>
            <a:r>
              <a:rPr sz="3600" dirty="0">
                <a:solidFill>
                  <a:srgbClr val="FFFFFF"/>
                </a:solidFill>
                <a:latin typeface="arial"/>
              </a:rPr>
              <a:t> med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minst</a:t>
            </a:r>
            <a:r>
              <a:rPr sz="3600" dirty="0">
                <a:solidFill>
                  <a:srgbClr val="FFFFFF"/>
                </a:solidFill>
                <a:latin typeface="arial"/>
              </a:rPr>
              <a:t> 2%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vinst</a:t>
            </a:r>
            <a:r>
              <a:rPr sz="3600" dirty="0">
                <a:solidFill>
                  <a:srgbClr val="FFFFFF"/>
                </a:solidFill>
                <a:latin typeface="arial"/>
              </a:rPr>
              <a:t> 202</a:t>
            </a:r>
            <a:r>
              <a:rPr lang="sv-SE" sz="3600" dirty="0">
                <a:solidFill>
                  <a:srgbClr val="FFFFFF"/>
                </a:solidFill>
                <a:latin typeface="arial"/>
              </a:rPr>
              <a:t>3</a:t>
            </a:r>
            <a:endParaRPr sz="36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470400" y="3962400"/>
            <a:ext cx="3314700" cy="28575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52197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Jämställda</a:t>
            </a:r>
          </a:p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styrelser</a:t>
            </a:r>
          </a:p>
        </p:txBody>
      </p:sp>
      <p:pic>
        <p:nvPicPr>
          <p:cNvPr id="6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8407400" y="3962400"/>
            <a:ext cx="3314700" cy="28575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91440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Icke jämställda</a:t>
            </a:r>
          </a:p>
        </p:txBody>
      </p:sp>
      <p:pic>
        <p:nvPicPr>
          <p:cNvPr id="8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46100" y="3962400"/>
            <a:ext cx="3314700" cy="2857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1308100" y="2425700"/>
            <a:ext cx="1790700" cy="7620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b="1">
                <a:solidFill>
                  <a:srgbClr val="FFFFFF"/>
                </a:solidFill>
                <a:latin typeface="calibri"/>
              </a:rPr>
              <a:t>Samtliga styrelser</a:t>
            </a:r>
          </a:p>
        </p:txBody>
      </p:sp>
      <p:sp>
        <p:nvSpPr>
          <p:cNvPr id="10" name="New shape"/>
          <p:cNvSpPr/>
          <p:nvPr/>
        </p:nvSpPr>
        <p:spPr>
          <a:xfrm>
            <a:off x="87630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pic>
        <p:nvPicPr>
          <p:cNvPr id="11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-1574800" y="3543300"/>
            <a:ext cx="7581900" cy="4114800"/>
          </a:xfrm>
          <a:prstGeom prst="rect">
            <a:avLst/>
          </a:prstGeom>
        </p:spPr>
      </p:pic>
      <p:pic>
        <p:nvPicPr>
          <p:cNvPr id="12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6248400" y="3543300"/>
            <a:ext cx="7581900" cy="4114800"/>
          </a:xfrm>
          <a:prstGeom prst="rect">
            <a:avLst/>
          </a:prstGeom>
        </p:spPr>
      </p:pic>
      <p:pic>
        <p:nvPicPr>
          <p:cNvPr id="13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324100" y="3543300"/>
            <a:ext cx="75819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26460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342900"/>
            <a:ext cx="82169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Antal styrelser per bransch 2025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" y="1485900"/>
            <a:ext cx="11404600" cy="51816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8445500" y="2540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9944100" y="977900"/>
            <a:ext cx="2247900" cy="2667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25400" y="6705600"/>
            <a:ext cx="698500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i="1">
                <a:solidFill>
                  <a:srgbClr val="3F3F3F"/>
                </a:solidFill>
                <a:latin typeface="arial"/>
              </a:rPr>
              <a:t>Om basen är lägre än åtta döljs branschen. </a:t>
            </a: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330200"/>
            <a:ext cx="89408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jämställda styrelser per bransch 2025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" y="1485900"/>
            <a:ext cx="11404600" cy="51816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9613900" y="2667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sp>
        <p:nvSpPr>
          <p:cNvPr id="6" name="New shape"/>
          <p:cNvSpPr/>
          <p:nvPr/>
        </p:nvSpPr>
        <p:spPr>
          <a:xfrm>
            <a:off x="25400" y="6705600"/>
            <a:ext cx="698500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i="1">
                <a:solidFill>
                  <a:srgbClr val="3F3F3F"/>
                </a:solidFill>
                <a:latin typeface="arial"/>
              </a:rPr>
              <a:t>Om basen är lägre än åtta döljs branschen. Även om basen innehåller åtta företag är det inte säkert att de har någon % jämställda styrelser. </a:t>
            </a: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342900"/>
            <a:ext cx="88773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i styrelser per bransch 2025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" y="1473200"/>
            <a:ext cx="11430000" cy="52197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9613900" y="2667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sp>
        <p:nvSpPr>
          <p:cNvPr id="6" name="New shape"/>
          <p:cNvSpPr/>
          <p:nvPr/>
        </p:nvSpPr>
        <p:spPr>
          <a:xfrm>
            <a:off x="25400" y="6705600"/>
            <a:ext cx="698500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i="1">
                <a:solidFill>
                  <a:srgbClr val="3F3F3F"/>
                </a:solidFill>
                <a:latin typeface="arial"/>
              </a:rPr>
              <a:t>Om basen är lägre än åtta döljs branschen. </a:t>
            </a: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1066800"/>
            <a:ext cx="2971800" cy="284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kvinnor i styrelserna per län 2024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0" y="139700"/>
            <a:ext cx="8534400" cy="66294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" y="76200"/>
            <a:ext cx="495300" cy="4572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4914900"/>
            <a:ext cx="3505200" cy="2628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1257300" y="5651500"/>
            <a:ext cx="990600" cy="9144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7F7F7F"/>
                </a:solidFill>
                <a:latin typeface="arial"/>
              </a:rPr>
              <a:t>Sverige</a:t>
            </a:r>
          </a:p>
        </p:txBody>
      </p:sp>
    </p:spTree>
    <p:extLst>
      <p:ext uri="{BB962C8B-B14F-4D97-AF65-F5344CB8AC3E}">
        <p14:creationId xmlns:p14="http://schemas.microsoft.com/office/powerpoint/2010/main" val="428338925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700" cy="12446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81000" y="0"/>
            <a:ext cx="94234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bolag med minst 5% vinst per bransch 2025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" y="1485900"/>
            <a:ext cx="11404600" cy="52197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10287000" y="266700"/>
            <a:ext cx="12827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000">
                <a:solidFill>
                  <a:srgbClr val="00355D"/>
                </a:solidFill>
                <a:latin typeface="arial"/>
              </a:rPr>
              <a:t>VÄST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sp>
        <p:nvSpPr>
          <p:cNvPr id="6" name="New shape"/>
          <p:cNvSpPr/>
          <p:nvPr/>
        </p:nvSpPr>
        <p:spPr>
          <a:xfrm>
            <a:off x="25400" y="6705600"/>
            <a:ext cx="698500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i="1">
                <a:solidFill>
                  <a:srgbClr val="3F3F3F"/>
                </a:solidFill>
                <a:latin typeface="arial"/>
              </a:rPr>
              <a:t>Om basen är lägre än åtta döljs branschen. </a:t>
            </a: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10134600" cy="68580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1633200" y="50800"/>
            <a:ext cx="495300" cy="4572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495300" cy="4572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86300" cy="6858000"/>
          </a:xfrm>
          <a:prstGeom prst="rect">
            <a:avLst/>
          </a:prstGeom>
        </p:spPr>
      </p:pic>
      <p:sp>
        <p:nvSpPr>
          <p:cNvPr id="6" name="New shape"/>
          <p:cNvSpPr/>
          <p:nvPr/>
        </p:nvSpPr>
        <p:spPr>
          <a:xfrm>
            <a:off x="457200" y="431800"/>
            <a:ext cx="3162300" cy="762000"/>
          </a:xfrm>
          <a:prstGeom prst="rect">
            <a:avLst/>
          </a:prstGeom>
          <a:solidFill>
            <a:srgbClr val="003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 Fördjupande</a:t>
            </a:r>
          </a:p>
        </p:txBody>
      </p:sp>
      <p:sp>
        <p:nvSpPr>
          <p:cNvPr id="7" name="New shape"/>
          <p:cNvSpPr/>
          <p:nvPr/>
        </p:nvSpPr>
        <p:spPr>
          <a:xfrm>
            <a:off x="457200" y="2984500"/>
            <a:ext cx="1447800" cy="762000"/>
          </a:xfrm>
          <a:prstGeom prst="rect">
            <a:avLst/>
          </a:prstGeom>
          <a:solidFill>
            <a:srgbClr val="003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 2025</a:t>
            </a:r>
            <a:endParaRPr sz="3600">
              <a:solidFill>
                <a:srgbClr val="00355D"/>
              </a:solidFill>
              <a:latin typeface="arial"/>
            </a:endParaRPr>
          </a:p>
        </p:txBody>
      </p:sp>
      <p:sp>
        <p:nvSpPr>
          <p:cNvPr id="8" name="New shape"/>
          <p:cNvSpPr/>
          <p:nvPr/>
        </p:nvSpPr>
        <p:spPr>
          <a:xfrm>
            <a:off x="457200" y="4457700"/>
            <a:ext cx="1409700" cy="596900"/>
          </a:xfrm>
          <a:prstGeom prst="rect">
            <a:avLst/>
          </a:prstGeom>
          <a:solidFill>
            <a:srgbClr val="003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800">
                <a:solidFill>
                  <a:srgbClr val="FFFFFF"/>
                </a:solidFill>
                <a:latin typeface="arial"/>
              </a:rPr>
              <a:t>VÄST</a:t>
            </a:r>
          </a:p>
        </p:txBody>
      </p:sp>
      <p:sp>
        <p:nvSpPr>
          <p:cNvPr id="9" name="New shape"/>
          <p:cNvSpPr/>
          <p:nvPr/>
        </p:nvSpPr>
        <p:spPr>
          <a:xfrm>
            <a:off x="457200" y="1295400"/>
            <a:ext cx="3352800" cy="762000"/>
          </a:xfrm>
          <a:prstGeom prst="rect">
            <a:avLst/>
          </a:prstGeom>
          <a:solidFill>
            <a:srgbClr val="003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 undersökning</a:t>
            </a:r>
          </a:p>
        </p:txBody>
      </p:sp>
      <p:sp>
        <p:nvSpPr>
          <p:cNvPr id="10" name="New shape"/>
          <p:cNvSpPr/>
          <p:nvPr/>
        </p:nvSpPr>
        <p:spPr>
          <a:xfrm>
            <a:off x="457200" y="2133600"/>
            <a:ext cx="3721100" cy="762000"/>
          </a:xfrm>
          <a:prstGeom prst="rect">
            <a:avLst/>
          </a:prstGeom>
          <a:solidFill>
            <a:srgbClr val="003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 via e-post till vd</a:t>
            </a:r>
          </a:p>
        </p:txBody>
      </p:sp>
      <p:sp>
        <p:nvSpPr>
          <p:cNvPr id="11" name="New shape"/>
          <p:cNvSpPr/>
          <p:nvPr/>
        </p:nvSpPr>
        <p:spPr>
          <a:xfrm>
            <a:off x="457200" y="5638800"/>
            <a:ext cx="3721100" cy="762000"/>
          </a:xfrm>
          <a:prstGeom prst="rect">
            <a:avLst/>
          </a:prstGeom>
          <a:solidFill>
            <a:srgbClr val="003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srgbClr val="FFFFFF"/>
                </a:solidFill>
                <a:latin typeface="arial"/>
              </a:rPr>
              <a:t>Genomförd av P&amp;M Sverige AB</a:t>
            </a:r>
            <a:br>
              <a:rPr sz="1200">
                <a:solidFill>
                  <a:srgbClr val="FFFFFF"/>
                </a:solidFill>
                <a:latin typeface="arial"/>
              </a:rPr>
            </a:br>
            <a:endParaRPr sz="1200">
              <a:solidFill>
                <a:srgbClr val="FFFFFF"/>
              </a:solidFill>
              <a:latin typeface="arial"/>
            </a:endParaRPr>
          </a:p>
          <a:p>
            <a:pPr algn="ctr"/>
            <a:r>
              <a:rPr sz="1200">
                <a:solidFill>
                  <a:srgbClr val="FFFFFF"/>
                </a:solidFill>
                <a:latin typeface="arial"/>
              </a:rPr>
              <a:t>Oktober-november 2025</a:t>
            </a:r>
          </a:p>
        </p:txBody>
      </p:sp>
      <p:pic>
        <p:nvPicPr>
          <p:cNvPr id="12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" y="5054600"/>
            <a:ext cx="11176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6383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Har ni externa ledamöter i er styrelse?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292100" y="304800"/>
            <a:ext cx="16510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Externa</a:t>
            </a:r>
          </a:p>
        </p:txBody>
      </p:sp>
      <p:sp>
        <p:nvSpPr>
          <p:cNvPr id="7" name="New shape"/>
          <p:cNvSpPr/>
          <p:nvPr/>
        </p:nvSpPr>
        <p:spPr>
          <a:xfrm>
            <a:off x="292100" y="952500"/>
            <a:ext cx="20193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ledamöter</a:t>
            </a:r>
          </a:p>
        </p:txBody>
      </p:sp>
      <p:sp>
        <p:nvSpPr>
          <p:cNvPr id="8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2025</a:t>
            </a:r>
          </a:p>
        </p:txBody>
      </p:sp>
      <p:pic>
        <p:nvPicPr>
          <p:cNvPr id="9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086600" y="3898900"/>
            <a:ext cx="1854200" cy="16764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1244600" y="5219700"/>
            <a:ext cx="1854200" cy="1676400"/>
          </a:xfrm>
          <a:prstGeom prst="rect">
            <a:avLst/>
          </a:prstGeom>
        </p:spPr>
      </p:pic>
      <p:sp>
        <p:nvSpPr>
          <p:cNvPr id="13" name="New shape"/>
          <p:cNvSpPr/>
          <p:nvPr/>
        </p:nvSpPr>
        <p:spPr>
          <a:xfrm>
            <a:off x="5969000" y="48768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Har externa ledamöter</a:t>
            </a:r>
          </a:p>
        </p:txBody>
      </p:sp>
      <p:pic>
        <p:nvPicPr>
          <p:cNvPr id="14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4965700" y="6375400"/>
            <a:ext cx="1003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6383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Har ni externa ledamöter i er styrelse?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292100" y="304800"/>
            <a:ext cx="16510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Externa</a:t>
            </a:r>
          </a:p>
        </p:txBody>
      </p:sp>
      <p:sp>
        <p:nvSpPr>
          <p:cNvPr id="7" name="New shape"/>
          <p:cNvSpPr/>
          <p:nvPr/>
        </p:nvSpPr>
        <p:spPr>
          <a:xfrm>
            <a:off x="292100" y="952500"/>
            <a:ext cx="20193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ledamöter</a:t>
            </a:r>
          </a:p>
        </p:txBody>
      </p:sp>
      <p:sp>
        <p:nvSpPr>
          <p:cNvPr id="8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2024</a:t>
            </a:r>
          </a:p>
        </p:txBody>
      </p:sp>
      <p:pic>
        <p:nvPicPr>
          <p:cNvPr id="9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086600" y="3898900"/>
            <a:ext cx="1854200" cy="16764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1244600" y="5219700"/>
            <a:ext cx="1854200" cy="1676400"/>
          </a:xfrm>
          <a:prstGeom prst="rect">
            <a:avLst/>
          </a:prstGeom>
        </p:spPr>
      </p:pic>
      <p:sp>
        <p:nvSpPr>
          <p:cNvPr id="13" name="New shape"/>
          <p:cNvSpPr/>
          <p:nvPr/>
        </p:nvSpPr>
        <p:spPr>
          <a:xfrm>
            <a:off x="5969000" y="48768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Har externa ledamöter</a:t>
            </a:r>
          </a:p>
        </p:txBody>
      </p:sp>
      <p:pic>
        <p:nvPicPr>
          <p:cNvPr id="14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4965700" y="6375400"/>
            <a:ext cx="1003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2454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6383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Har ni externa ledamöter i er styrelse?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292100" y="304800"/>
            <a:ext cx="16510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Externa</a:t>
            </a:r>
          </a:p>
        </p:txBody>
      </p:sp>
      <p:sp>
        <p:nvSpPr>
          <p:cNvPr id="7" name="New shape"/>
          <p:cNvSpPr/>
          <p:nvPr/>
        </p:nvSpPr>
        <p:spPr>
          <a:xfrm>
            <a:off x="292100" y="952500"/>
            <a:ext cx="20193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ledamöter</a:t>
            </a:r>
          </a:p>
        </p:txBody>
      </p:sp>
      <p:sp>
        <p:nvSpPr>
          <p:cNvPr id="8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 dirty="0">
                <a:solidFill>
                  <a:srgbClr val="FFFFFF"/>
                </a:solidFill>
                <a:latin typeface="calibri"/>
              </a:rPr>
              <a:t>202</a:t>
            </a:r>
            <a:r>
              <a:rPr lang="sv-SE" sz="3800" b="1" dirty="0">
                <a:solidFill>
                  <a:srgbClr val="FFFFFF"/>
                </a:solidFill>
                <a:latin typeface="calibri"/>
              </a:rPr>
              <a:t>3</a:t>
            </a:r>
            <a:endParaRPr sz="38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086600" y="3898900"/>
            <a:ext cx="1854200" cy="16764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1244600" y="5219700"/>
            <a:ext cx="1854200" cy="1676400"/>
          </a:xfrm>
          <a:prstGeom prst="rect">
            <a:avLst/>
          </a:prstGeom>
        </p:spPr>
      </p:pic>
      <p:sp>
        <p:nvSpPr>
          <p:cNvPr id="13" name="New shape"/>
          <p:cNvSpPr/>
          <p:nvPr/>
        </p:nvSpPr>
        <p:spPr>
          <a:xfrm>
            <a:off x="5969000" y="48768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Har externa ledamöter</a:t>
            </a:r>
          </a:p>
        </p:txBody>
      </p:sp>
      <p:pic>
        <p:nvPicPr>
          <p:cNvPr id="14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4965700" y="6375400"/>
            <a:ext cx="1003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39545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6383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Har ni en valberedning som arbetar med att hitta nya styrelsekandidater?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292100" y="304800"/>
            <a:ext cx="24384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Valberedning</a:t>
            </a:r>
          </a:p>
        </p:txBody>
      </p:sp>
      <p:sp>
        <p:nvSpPr>
          <p:cNvPr id="7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2025</a:t>
            </a:r>
          </a:p>
        </p:txBody>
      </p:sp>
      <p:pic>
        <p:nvPicPr>
          <p:cNvPr id="8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086600" y="3898900"/>
            <a:ext cx="1854200" cy="16764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244600" y="5219700"/>
            <a:ext cx="1854200" cy="167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5969000" y="48768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Har valberedning</a:t>
            </a:r>
          </a:p>
        </p:txBody>
      </p:sp>
      <p:sp>
        <p:nvSpPr>
          <p:cNvPr id="12" name="New shape"/>
          <p:cNvSpPr/>
          <p:nvPr/>
        </p:nvSpPr>
        <p:spPr>
          <a:xfrm>
            <a:off x="7315200" y="6159500"/>
            <a:ext cx="1778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Ja</a:t>
            </a:r>
          </a:p>
        </p:txBody>
      </p:sp>
      <p:sp>
        <p:nvSpPr>
          <p:cNvPr id="13" name="New shape"/>
          <p:cNvSpPr/>
          <p:nvPr/>
        </p:nvSpPr>
        <p:spPr>
          <a:xfrm>
            <a:off x="7670800" y="6159500"/>
            <a:ext cx="2032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Nej</a:t>
            </a:r>
          </a:p>
        </p:txBody>
      </p:sp>
      <p:pic>
        <p:nvPicPr>
          <p:cNvPr id="14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7327900" y="6388100"/>
            <a:ext cx="139700" cy="127000"/>
          </a:xfrm>
          <a:prstGeom prst="rect">
            <a:avLst/>
          </a:prstGeom>
        </p:spPr>
      </p:pic>
      <p:sp>
        <p:nvSpPr>
          <p:cNvPr id="15" name="New shape"/>
          <p:cNvSpPr/>
          <p:nvPr/>
        </p:nvSpPr>
        <p:spPr>
          <a:xfrm>
            <a:off x="7708900" y="6388100"/>
            <a:ext cx="139700" cy="127000"/>
          </a:xfrm>
          <a:prstGeom prst="rect">
            <a:avLst/>
          </a:prstGeom>
          <a:solidFill>
            <a:srgbClr val="FB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New shape"/>
          <p:cNvSpPr/>
          <p:nvPr/>
        </p:nvSpPr>
        <p:spPr>
          <a:xfrm>
            <a:off x="7975600" y="6159500"/>
            <a:ext cx="4064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Vet ej</a:t>
            </a:r>
          </a:p>
        </p:txBody>
      </p:sp>
      <p:sp>
        <p:nvSpPr>
          <p:cNvPr id="17" name="New shape"/>
          <p:cNvSpPr/>
          <p:nvPr/>
        </p:nvSpPr>
        <p:spPr>
          <a:xfrm>
            <a:off x="8102600" y="6388100"/>
            <a:ext cx="139700" cy="127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8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6383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Har ni en valberedning som arbetar med att hitta nya styrelsekandidater?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292100" y="304800"/>
            <a:ext cx="24384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Valberedning</a:t>
            </a:r>
          </a:p>
        </p:txBody>
      </p:sp>
      <p:sp>
        <p:nvSpPr>
          <p:cNvPr id="7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2024</a:t>
            </a:r>
          </a:p>
        </p:txBody>
      </p:sp>
      <p:pic>
        <p:nvPicPr>
          <p:cNvPr id="8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086600" y="3898900"/>
            <a:ext cx="1854200" cy="16764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244600" y="5219700"/>
            <a:ext cx="1854200" cy="167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5969000" y="48768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Har valberedning</a:t>
            </a:r>
          </a:p>
        </p:txBody>
      </p:sp>
      <p:sp>
        <p:nvSpPr>
          <p:cNvPr id="12" name="New shape"/>
          <p:cNvSpPr/>
          <p:nvPr/>
        </p:nvSpPr>
        <p:spPr>
          <a:xfrm>
            <a:off x="7315200" y="6159500"/>
            <a:ext cx="1778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Ja</a:t>
            </a:r>
          </a:p>
        </p:txBody>
      </p:sp>
      <p:sp>
        <p:nvSpPr>
          <p:cNvPr id="13" name="New shape"/>
          <p:cNvSpPr/>
          <p:nvPr/>
        </p:nvSpPr>
        <p:spPr>
          <a:xfrm>
            <a:off x="7670800" y="6159500"/>
            <a:ext cx="2032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Nej</a:t>
            </a:r>
          </a:p>
        </p:txBody>
      </p:sp>
      <p:pic>
        <p:nvPicPr>
          <p:cNvPr id="14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7327900" y="6388100"/>
            <a:ext cx="139700" cy="127000"/>
          </a:xfrm>
          <a:prstGeom prst="rect">
            <a:avLst/>
          </a:prstGeom>
        </p:spPr>
      </p:pic>
      <p:sp>
        <p:nvSpPr>
          <p:cNvPr id="15" name="New shape"/>
          <p:cNvSpPr/>
          <p:nvPr/>
        </p:nvSpPr>
        <p:spPr>
          <a:xfrm>
            <a:off x="7708900" y="6388100"/>
            <a:ext cx="139700" cy="127000"/>
          </a:xfrm>
          <a:prstGeom prst="rect">
            <a:avLst/>
          </a:prstGeom>
          <a:solidFill>
            <a:srgbClr val="FB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New shape"/>
          <p:cNvSpPr/>
          <p:nvPr/>
        </p:nvSpPr>
        <p:spPr>
          <a:xfrm>
            <a:off x="7975600" y="6159500"/>
            <a:ext cx="4064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Vet ej</a:t>
            </a:r>
          </a:p>
        </p:txBody>
      </p:sp>
      <p:sp>
        <p:nvSpPr>
          <p:cNvPr id="17" name="New shape"/>
          <p:cNvSpPr/>
          <p:nvPr/>
        </p:nvSpPr>
        <p:spPr>
          <a:xfrm>
            <a:off x="8102600" y="6388100"/>
            <a:ext cx="139700" cy="127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8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25219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6383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Har ni en valberedning som arbetar med att hitta nya styrelsekandidater?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292100" y="304800"/>
            <a:ext cx="24384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Valberedning</a:t>
            </a:r>
          </a:p>
        </p:txBody>
      </p:sp>
      <p:sp>
        <p:nvSpPr>
          <p:cNvPr id="7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 dirty="0">
                <a:solidFill>
                  <a:srgbClr val="FFFFFF"/>
                </a:solidFill>
                <a:latin typeface="calibri"/>
              </a:rPr>
              <a:t>202</a:t>
            </a:r>
            <a:r>
              <a:rPr lang="sv-SE" sz="3800" b="1" dirty="0">
                <a:solidFill>
                  <a:srgbClr val="FFFFFF"/>
                </a:solidFill>
                <a:latin typeface="calibri"/>
              </a:rPr>
              <a:t>3</a:t>
            </a:r>
            <a:endParaRPr sz="38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086600" y="3898900"/>
            <a:ext cx="1854200" cy="16764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244600" y="5219700"/>
            <a:ext cx="1854200" cy="167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5969000" y="48768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Har valberedning</a:t>
            </a:r>
          </a:p>
        </p:txBody>
      </p:sp>
      <p:sp>
        <p:nvSpPr>
          <p:cNvPr id="12" name="New shape"/>
          <p:cNvSpPr/>
          <p:nvPr/>
        </p:nvSpPr>
        <p:spPr>
          <a:xfrm>
            <a:off x="7315200" y="6159500"/>
            <a:ext cx="1778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Ja</a:t>
            </a:r>
          </a:p>
        </p:txBody>
      </p:sp>
      <p:sp>
        <p:nvSpPr>
          <p:cNvPr id="13" name="New shape"/>
          <p:cNvSpPr/>
          <p:nvPr/>
        </p:nvSpPr>
        <p:spPr>
          <a:xfrm>
            <a:off x="7670800" y="6159500"/>
            <a:ext cx="2032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Nej</a:t>
            </a:r>
          </a:p>
        </p:txBody>
      </p:sp>
      <p:pic>
        <p:nvPicPr>
          <p:cNvPr id="14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7327900" y="6388100"/>
            <a:ext cx="139700" cy="127000"/>
          </a:xfrm>
          <a:prstGeom prst="rect">
            <a:avLst/>
          </a:prstGeom>
        </p:spPr>
      </p:pic>
      <p:sp>
        <p:nvSpPr>
          <p:cNvPr id="15" name="New shape"/>
          <p:cNvSpPr/>
          <p:nvPr/>
        </p:nvSpPr>
        <p:spPr>
          <a:xfrm>
            <a:off x="7708900" y="6388100"/>
            <a:ext cx="139700" cy="127000"/>
          </a:xfrm>
          <a:prstGeom prst="rect">
            <a:avLst/>
          </a:prstGeom>
          <a:solidFill>
            <a:srgbClr val="FB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New shape"/>
          <p:cNvSpPr/>
          <p:nvPr/>
        </p:nvSpPr>
        <p:spPr>
          <a:xfrm>
            <a:off x="7975600" y="6159500"/>
            <a:ext cx="4064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Vet ej</a:t>
            </a:r>
          </a:p>
        </p:txBody>
      </p:sp>
      <p:sp>
        <p:nvSpPr>
          <p:cNvPr id="17" name="New shape"/>
          <p:cNvSpPr/>
          <p:nvPr/>
        </p:nvSpPr>
        <p:spPr>
          <a:xfrm>
            <a:off x="8102600" y="6388100"/>
            <a:ext cx="139700" cy="127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8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61692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6383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Hur rekryterar ni nya ledamöter till er styrelse? 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2025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311900" y="3898900"/>
            <a:ext cx="3086100" cy="16764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193800" y="5702300"/>
            <a:ext cx="1104900" cy="6858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5969000" y="48768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Via rekryteringsföretag</a:t>
            </a:r>
          </a:p>
        </p:txBody>
      </p:sp>
      <p:pic>
        <p:nvPicPr>
          <p:cNvPr id="11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5181600" y="6159500"/>
            <a:ext cx="13970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Via rekryteringsföretag</a:t>
            </a:r>
          </a:p>
        </p:txBody>
      </p:sp>
      <p:sp>
        <p:nvSpPr>
          <p:cNvPr id="13" name="New shape"/>
          <p:cNvSpPr/>
          <p:nvPr/>
        </p:nvSpPr>
        <p:spPr>
          <a:xfrm>
            <a:off x="6705600" y="6159500"/>
            <a:ext cx="12954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Via eget nätverk</a:t>
            </a:r>
          </a:p>
        </p:txBody>
      </p:sp>
      <p:pic>
        <p:nvPicPr>
          <p:cNvPr id="14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5816600" y="6413500"/>
            <a:ext cx="139700" cy="127000"/>
          </a:xfrm>
          <a:prstGeom prst="rect">
            <a:avLst/>
          </a:prstGeom>
        </p:spPr>
      </p:pic>
      <p:sp>
        <p:nvSpPr>
          <p:cNvPr id="15" name="New shape"/>
          <p:cNvSpPr/>
          <p:nvPr/>
        </p:nvSpPr>
        <p:spPr>
          <a:xfrm>
            <a:off x="7289800" y="6413500"/>
            <a:ext cx="139700" cy="127000"/>
          </a:xfrm>
          <a:prstGeom prst="rect">
            <a:avLst/>
          </a:prstGeom>
          <a:solidFill>
            <a:srgbClr val="FB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New shape"/>
          <p:cNvSpPr/>
          <p:nvPr/>
        </p:nvSpPr>
        <p:spPr>
          <a:xfrm>
            <a:off x="8648700" y="6159500"/>
            <a:ext cx="4064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Vet ej</a:t>
            </a:r>
          </a:p>
        </p:txBody>
      </p:sp>
      <p:sp>
        <p:nvSpPr>
          <p:cNvPr id="17" name="New shape"/>
          <p:cNvSpPr/>
          <p:nvPr/>
        </p:nvSpPr>
        <p:spPr>
          <a:xfrm>
            <a:off x="8763000" y="6413500"/>
            <a:ext cx="139700" cy="127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New shape"/>
          <p:cNvSpPr/>
          <p:nvPr/>
        </p:nvSpPr>
        <p:spPr>
          <a:xfrm>
            <a:off x="10109200" y="6159500"/>
            <a:ext cx="4064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Annat</a:t>
            </a:r>
          </a:p>
        </p:txBody>
      </p:sp>
      <p:sp>
        <p:nvSpPr>
          <p:cNvPr id="19" name="New shape"/>
          <p:cNvSpPr/>
          <p:nvPr/>
        </p:nvSpPr>
        <p:spPr>
          <a:xfrm>
            <a:off x="10236200" y="6413500"/>
            <a:ext cx="139700" cy="127000"/>
          </a:xfrm>
          <a:prstGeom prst="rect">
            <a:avLst/>
          </a:prstGeom>
          <a:solidFill>
            <a:srgbClr val="278D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20" name="New shape"/>
          <p:cNvSpPr/>
          <p:nvPr/>
        </p:nvSpPr>
        <p:spPr>
          <a:xfrm>
            <a:off x="292100" y="304800"/>
            <a:ext cx="27813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Rekrytering av</a:t>
            </a:r>
          </a:p>
        </p:txBody>
      </p:sp>
      <p:sp>
        <p:nvSpPr>
          <p:cNvPr id="21" name="New shape"/>
          <p:cNvSpPr/>
          <p:nvPr/>
        </p:nvSpPr>
        <p:spPr>
          <a:xfrm>
            <a:off x="292100" y="952500"/>
            <a:ext cx="16891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styrelse</a:t>
            </a: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6383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Hur rekryterar ni nya ledamöter till er styrelse? 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2024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311900" y="3898900"/>
            <a:ext cx="3086100" cy="16764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193800" y="5702300"/>
            <a:ext cx="1104900" cy="6858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5969000" y="48768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Via rekryteringsföretag</a:t>
            </a:r>
          </a:p>
        </p:txBody>
      </p:sp>
      <p:pic>
        <p:nvPicPr>
          <p:cNvPr id="11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5181600" y="6159500"/>
            <a:ext cx="13970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Via rekryteringsföretag</a:t>
            </a:r>
          </a:p>
        </p:txBody>
      </p:sp>
      <p:sp>
        <p:nvSpPr>
          <p:cNvPr id="13" name="New shape"/>
          <p:cNvSpPr/>
          <p:nvPr/>
        </p:nvSpPr>
        <p:spPr>
          <a:xfrm>
            <a:off x="6705600" y="6159500"/>
            <a:ext cx="12954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Via eget nätverk</a:t>
            </a:r>
          </a:p>
        </p:txBody>
      </p:sp>
      <p:pic>
        <p:nvPicPr>
          <p:cNvPr id="14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5816600" y="6413500"/>
            <a:ext cx="139700" cy="127000"/>
          </a:xfrm>
          <a:prstGeom prst="rect">
            <a:avLst/>
          </a:prstGeom>
        </p:spPr>
      </p:pic>
      <p:sp>
        <p:nvSpPr>
          <p:cNvPr id="15" name="New shape"/>
          <p:cNvSpPr/>
          <p:nvPr/>
        </p:nvSpPr>
        <p:spPr>
          <a:xfrm>
            <a:off x="7289800" y="6413500"/>
            <a:ext cx="139700" cy="127000"/>
          </a:xfrm>
          <a:prstGeom prst="rect">
            <a:avLst/>
          </a:prstGeom>
          <a:solidFill>
            <a:srgbClr val="FB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New shape"/>
          <p:cNvSpPr/>
          <p:nvPr/>
        </p:nvSpPr>
        <p:spPr>
          <a:xfrm>
            <a:off x="8648700" y="6159500"/>
            <a:ext cx="4064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Vet ej</a:t>
            </a:r>
          </a:p>
        </p:txBody>
      </p:sp>
      <p:sp>
        <p:nvSpPr>
          <p:cNvPr id="17" name="New shape"/>
          <p:cNvSpPr/>
          <p:nvPr/>
        </p:nvSpPr>
        <p:spPr>
          <a:xfrm>
            <a:off x="8763000" y="6413500"/>
            <a:ext cx="139700" cy="127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New shape"/>
          <p:cNvSpPr/>
          <p:nvPr/>
        </p:nvSpPr>
        <p:spPr>
          <a:xfrm>
            <a:off x="10109200" y="6159500"/>
            <a:ext cx="4064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Annat</a:t>
            </a:r>
          </a:p>
        </p:txBody>
      </p:sp>
      <p:sp>
        <p:nvSpPr>
          <p:cNvPr id="19" name="New shape"/>
          <p:cNvSpPr/>
          <p:nvPr/>
        </p:nvSpPr>
        <p:spPr>
          <a:xfrm>
            <a:off x="10236200" y="6413500"/>
            <a:ext cx="139700" cy="127000"/>
          </a:xfrm>
          <a:prstGeom prst="rect">
            <a:avLst/>
          </a:prstGeom>
          <a:solidFill>
            <a:srgbClr val="278D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20" name="New shape"/>
          <p:cNvSpPr/>
          <p:nvPr/>
        </p:nvSpPr>
        <p:spPr>
          <a:xfrm>
            <a:off x="292100" y="304800"/>
            <a:ext cx="27813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Rekrytering av</a:t>
            </a:r>
          </a:p>
        </p:txBody>
      </p:sp>
      <p:sp>
        <p:nvSpPr>
          <p:cNvPr id="21" name="New shape"/>
          <p:cNvSpPr/>
          <p:nvPr/>
        </p:nvSpPr>
        <p:spPr>
          <a:xfrm>
            <a:off x="292100" y="952500"/>
            <a:ext cx="16891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styrelse</a:t>
            </a:r>
          </a:p>
        </p:txBody>
      </p:sp>
    </p:spTree>
    <p:extLst>
      <p:ext uri="{BB962C8B-B14F-4D97-AF65-F5344CB8AC3E}">
        <p14:creationId xmlns:p14="http://schemas.microsoft.com/office/powerpoint/2010/main" val="377483235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1066800"/>
            <a:ext cx="2971800" cy="284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2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2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3600" dirty="0">
                <a:solidFill>
                  <a:srgbClr val="FFFFFF"/>
                </a:solidFill>
                <a:latin typeface="arial"/>
              </a:rPr>
              <a:t>Andel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kvinnor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i</a:t>
            </a:r>
            <a:r>
              <a:rPr sz="3600" dirty="0">
                <a:solidFill>
                  <a:srgbClr val="FFFFFF"/>
                </a:solidFill>
                <a:latin typeface="arial"/>
              </a:rPr>
              <a:t>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styrelserna</a:t>
            </a:r>
            <a:r>
              <a:rPr sz="3600" dirty="0">
                <a:solidFill>
                  <a:srgbClr val="FFFFFF"/>
                </a:solidFill>
                <a:latin typeface="arial"/>
              </a:rPr>
              <a:t> per </a:t>
            </a:r>
            <a:r>
              <a:rPr sz="3600" dirty="0" err="1">
                <a:solidFill>
                  <a:srgbClr val="FFFFFF"/>
                </a:solidFill>
                <a:latin typeface="arial"/>
              </a:rPr>
              <a:t>län</a:t>
            </a:r>
            <a:r>
              <a:rPr sz="3600" dirty="0">
                <a:solidFill>
                  <a:srgbClr val="FFFFFF"/>
                </a:solidFill>
                <a:latin typeface="arial"/>
              </a:rPr>
              <a:t> 202</a:t>
            </a:r>
            <a:r>
              <a:rPr lang="sv-SE" sz="3600" dirty="0">
                <a:solidFill>
                  <a:srgbClr val="FFFFFF"/>
                </a:solidFill>
                <a:latin typeface="arial"/>
              </a:rPr>
              <a:t>3</a:t>
            </a:r>
            <a:endParaRPr sz="36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0" y="139700"/>
            <a:ext cx="8534400" cy="66294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" y="76200"/>
            <a:ext cx="495300" cy="4572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4914900"/>
            <a:ext cx="3505200" cy="2628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1257300" y="5651500"/>
            <a:ext cx="990600" cy="9144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7F7F7F"/>
                </a:solidFill>
                <a:latin typeface="arial"/>
              </a:rPr>
              <a:t>Sverige</a:t>
            </a:r>
          </a:p>
        </p:txBody>
      </p:sp>
    </p:spTree>
    <p:extLst>
      <p:ext uri="{BB962C8B-B14F-4D97-AF65-F5344CB8AC3E}">
        <p14:creationId xmlns:p14="http://schemas.microsoft.com/office/powerpoint/2010/main" val="124163434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6383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Hur rekryterar ni nya ledamöter till er styrelse? 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 dirty="0">
                <a:solidFill>
                  <a:srgbClr val="FFFFFF"/>
                </a:solidFill>
                <a:latin typeface="calibri"/>
              </a:rPr>
              <a:t>202</a:t>
            </a:r>
            <a:r>
              <a:rPr lang="sv-SE" sz="3800" b="1" dirty="0">
                <a:solidFill>
                  <a:srgbClr val="FFFFFF"/>
                </a:solidFill>
                <a:latin typeface="calibri"/>
              </a:rPr>
              <a:t>3</a:t>
            </a:r>
            <a:endParaRPr sz="38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311900" y="3898900"/>
            <a:ext cx="3086100" cy="16764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193800" y="5702300"/>
            <a:ext cx="1104900" cy="6858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5969000" y="48768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Via rekryteringsföretag</a:t>
            </a:r>
          </a:p>
        </p:txBody>
      </p:sp>
      <p:pic>
        <p:nvPicPr>
          <p:cNvPr id="11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5181600" y="6159500"/>
            <a:ext cx="13970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Via rekryteringsföretag</a:t>
            </a:r>
          </a:p>
        </p:txBody>
      </p:sp>
      <p:sp>
        <p:nvSpPr>
          <p:cNvPr id="13" name="New shape"/>
          <p:cNvSpPr/>
          <p:nvPr/>
        </p:nvSpPr>
        <p:spPr>
          <a:xfrm>
            <a:off x="6705600" y="6159500"/>
            <a:ext cx="12954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Via eget nätverk</a:t>
            </a:r>
          </a:p>
        </p:txBody>
      </p:sp>
      <p:pic>
        <p:nvPicPr>
          <p:cNvPr id="14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5816600" y="6413500"/>
            <a:ext cx="139700" cy="127000"/>
          </a:xfrm>
          <a:prstGeom prst="rect">
            <a:avLst/>
          </a:prstGeom>
        </p:spPr>
      </p:pic>
      <p:sp>
        <p:nvSpPr>
          <p:cNvPr id="15" name="New shape"/>
          <p:cNvSpPr/>
          <p:nvPr/>
        </p:nvSpPr>
        <p:spPr>
          <a:xfrm>
            <a:off x="7289800" y="6413500"/>
            <a:ext cx="139700" cy="127000"/>
          </a:xfrm>
          <a:prstGeom prst="rect">
            <a:avLst/>
          </a:prstGeom>
          <a:solidFill>
            <a:srgbClr val="FB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New shape"/>
          <p:cNvSpPr/>
          <p:nvPr/>
        </p:nvSpPr>
        <p:spPr>
          <a:xfrm>
            <a:off x="8648700" y="6159500"/>
            <a:ext cx="4064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Vet ej</a:t>
            </a:r>
          </a:p>
        </p:txBody>
      </p:sp>
      <p:sp>
        <p:nvSpPr>
          <p:cNvPr id="17" name="New shape"/>
          <p:cNvSpPr/>
          <p:nvPr/>
        </p:nvSpPr>
        <p:spPr>
          <a:xfrm>
            <a:off x="8763000" y="6413500"/>
            <a:ext cx="139700" cy="127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New shape"/>
          <p:cNvSpPr/>
          <p:nvPr/>
        </p:nvSpPr>
        <p:spPr>
          <a:xfrm>
            <a:off x="10109200" y="6159500"/>
            <a:ext cx="4064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Annat</a:t>
            </a:r>
          </a:p>
        </p:txBody>
      </p:sp>
      <p:sp>
        <p:nvSpPr>
          <p:cNvPr id="19" name="New shape"/>
          <p:cNvSpPr/>
          <p:nvPr/>
        </p:nvSpPr>
        <p:spPr>
          <a:xfrm>
            <a:off x="10236200" y="6413500"/>
            <a:ext cx="139700" cy="127000"/>
          </a:xfrm>
          <a:prstGeom prst="rect">
            <a:avLst/>
          </a:prstGeom>
          <a:solidFill>
            <a:srgbClr val="278D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20" name="New shape"/>
          <p:cNvSpPr/>
          <p:nvPr/>
        </p:nvSpPr>
        <p:spPr>
          <a:xfrm>
            <a:off x="292100" y="304800"/>
            <a:ext cx="27813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Rekrytering av</a:t>
            </a:r>
          </a:p>
        </p:txBody>
      </p:sp>
      <p:sp>
        <p:nvSpPr>
          <p:cNvPr id="21" name="New shape"/>
          <p:cNvSpPr/>
          <p:nvPr/>
        </p:nvSpPr>
        <p:spPr>
          <a:xfrm>
            <a:off x="292100" y="952500"/>
            <a:ext cx="16891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styrelse</a:t>
            </a:r>
          </a:p>
        </p:txBody>
      </p:sp>
    </p:spTree>
    <p:extLst>
      <p:ext uri="{BB962C8B-B14F-4D97-AF65-F5344CB8AC3E}">
        <p14:creationId xmlns:p14="http://schemas.microsoft.com/office/powerpoint/2010/main" val="1234629622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6383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Hur viktigt är det för er att uppnå en jämställd styrelse?</a:t>
            </a: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2025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3771900" y="1841500"/>
            <a:ext cx="6718300" cy="3771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955800" y="5867400"/>
            <a:ext cx="1104900" cy="6858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292100" y="304800"/>
            <a:ext cx="19939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Jämställd</a:t>
            </a:r>
          </a:p>
        </p:txBody>
      </p:sp>
      <p:sp>
        <p:nvSpPr>
          <p:cNvPr id="10" name="New shape"/>
          <p:cNvSpPr/>
          <p:nvPr/>
        </p:nvSpPr>
        <p:spPr>
          <a:xfrm>
            <a:off x="292100" y="952500"/>
            <a:ext cx="16891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styrelse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482600" y="4749800"/>
            <a:ext cx="2552700" cy="1473200"/>
          </a:xfrm>
          <a:prstGeom prst="rect">
            <a:avLst/>
          </a:prstGeom>
        </p:spPr>
      </p:pic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10744200" y="2857500"/>
            <a:ext cx="1371600" cy="1079500"/>
          </a:xfrm>
          <a:prstGeom prst="rect">
            <a:avLst/>
          </a:prstGeom>
        </p:spPr>
      </p:pic>
      <p:sp>
        <p:nvSpPr>
          <p:cNvPr id="13" name="New shape"/>
          <p:cNvSpPr/>
          <p:nvPr/>
        </p:nvSpPr>
        <p:spPr>
          <a:xfrm>
            <a:off x="10502900" y="2476500"/>
            <a:ext cx="16891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400" i="1">
                <a:solidFill>
                  <a:srgbClr val="7F7F7F"/>
                </a:solidFill>
                <a:latin typeface="arial"/>
              </a:rPr>
              <a:t>Ganska eller </a:t>
            </a:r>
          </a:p>
          <a:p>
            <a:pPr algn="ctr"/>
            <a:r>
              <a:rPr sz="1400" i="1">
                <a:solidFill>
                  <a:srgbClr val="7F7F7F"/>
                </a:solidFill>
                <a:latin typeface="arial"/>
              </a:rPr>
              <a:t>mycket viktigt</a:t>
            </a:r>
          </a:p>
        </p:txBody>
      </p:sp>
      <p:sp>
        <p:nvSpPr>
          <p:cNvPr id="14" name="New shape"/>
          <p:cNvSpPr/>
          <p:nvPr/>
        </p:nvSpPr>
        <p:spPr>
          <a:xfrm>
            <a:off x="1066800" y="5791200"/>
            <a:ext cx="11049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 i="1">
                <a:solidFill>
                  <a:srgbClr val="7F7F7F"/>
                </a:solidFill>
                <a:latin typeface="arial"/>
              </a:rPr>
              <a:t>Ganska eller </a:t>
            </a:r>
          </a:p>
          <a:p>
            <a:pPr algn="ctr"/>
            <a:r>
              <a:rPr sz="1000" i="1">
                <a:solidFill>
                  <a:srgbClr val="7F7F7F"/>
                </a:solidFill>
                <a:latin typeface="arial"/>
              </a:rPr>
              <a:t>mycket viktigt</a:t>
            </a: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6383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Hur viktigt är det för er att uppnå en jämställd styrelse?</a:t>
            </a: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2024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3771900" y="1841500"/>
            <a:ext cx="6718300" cy="3771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955800" y="5867400"/>
            <a:ext cx="1104900" cy="6858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292100" y="304800"/>
            <a:ext cx="19939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Jämställd</a:t>
            </a:r>
          </a:p>
        </p:txBody>
      </p:sp>
      <p:sp>
        <p:nvSpPr>
          <p:cNvPr id="10" name="New shape"/>
          <p:cNvSpPr/>
          <p:nvPr/>
        </p:nvSpPr>
        <p:spPr>
          <a:xfrm>
            <a:off x="292100" y="952500"/>
            <a:ext cx="16891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styrelse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482600" y="4749800"/>
            <a:ext cx="2552700" cy="1473200"/>
          </a:xfrm>
          <a:prstGeom prst="rect">
            <a:avLst/>
          </a:prstGeom>
        </p:spPr>
      </p:pic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10744200" y="2857500"/>
            <a:ext cx="1371600" cy="1079500"/>
          </a:xfrm>
          <a:prstGeom prst="rect">
            <a:avLst/>
          </a:prstGeom>
        </p:spPr>
      </p:pic>
      <p:sp>
        <p:nvSpPr>
          <p:cNvPr id="13" name="New shape"/>
          <p:cNvSpPr/>
          <p:nvPr/>
        </p:nvSpPr>
        <p:spPr>
          <a:xfrm>
            <a:off x="10502900" y="2476500"/>
            <a:ext cx="16891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400" i="1">
                <a:solidFill>
                  <a:srgbClr val="7F7F7F"/>
                </a:solidFill>
                <a:latin typeface="arial"/>
              </a:rPr>
              <a:t>Ganska eller </a:t>
            </a:r>
          </a:p>
          <a:p>
            <a:pPr algn="ctr"/>
            <a:r>
              <a:rPr sz="1400" i="1">
                <a:solidFill>
                  <a:srgbClr val="7F7F7F"/>
                </a:solidFill>
                <a:latin typeface="arial"/>
              </a:rPr>
              <a:t>mycket viktigt</a:t>
            </a:r>
          </a:p>
        </p:txBody>
      </p:sp>
      <p:sp>
        <p:nvSpPr>
          <p:cNvPr id="14" name="New shape"/>
          <p:cNvSpPr/>
          <p:nvPr/>
        </p:nvSpPr>
        <p:spPr>
          <a:xfrm>
            <a:off x="1066800" y="5791200"/>
            <a:ext cx="11049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 i="1">
                <a:solidFill>
                  <a:srgbClr val="7F7F7F"/>
                </a:solidFill>
                <a:latin typeface="arial"/>
              </a:rPr>
              <a:t>Ganska eller </a:t>
            </a:r>
          </a:p>
          <a:p>
            <a:pPr algn="ctr"/>
            <a:r>
              <a:rPr sz="1000" i="1">
                <a:solidFill>
                  <a:srgbClr val="7F7F7F"/>
                </a:solidFill>
                <a:latin typeface="arial"/>
              </a:rPr>
              <a:t>mycket viktigt</a:t>
            </a:r>
          </a:p>
        </p:txBody>
      </p:sp>
    </p:spTree>
    <p:extLst>
      <p:ext uri="{BB962C8B-B14F-4D97-AF65-F5344CB8AC3E}">
        <p14:creationId xmlns:p14="http://schemas.microsoft.com/office/powerpoint/2010/main" val="4241922983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6383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Hur viktigt är det för er att uppnå en jämställd styrelse?</a:t>
            </a: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 dirty="0">
                <a:solidFill>
                  <a:srgbClr val="FFFFFF"/>
                </a:solidFill>
                <a:latin typeface="calibri"/>
              </a:rPr>
              <a:t>202</a:t>
            </a:r>
            <a:r>
              <a:rPr lang="sv-SE" sz="3800" b="1" dirty="0">
                <a:solidFill>
                  <a:srgbClr val="FFFFFF"/>
                </a:solidFill>
                <a:latin typeface="calibri"/>
              </a:rPr>
              <a:t>3</a:t>
            </a:r>
            <a:endParaRPr sz="38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3771900" y="1841500"/>
            <a:ext cx="6718300" cy="3771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955800" y="5867400"/>
            <a:ext cx="1104900" cy="6858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292100" y="304800"/>
            <a:ext cx="19939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Jämställd</a:t>
            </a:r>
          </a:p>
        </p:txBody>
      </p:sp>
      <p:sp>
        <p:nvSpPr>
          <p:cNvPr id="10" name="New shape"/>
          <p:cNvSpPr/>
          <p:nvPr/>
        </p:nvSpPr>
        <p:spPr>
          <a:xfrm>
            <a:off x="292100" y="952500"/>
            <a:ext cx="16891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styrelse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482600" y="4749800"/>
            <a:ext cx="2552700" cy="1473200"/>
          </a:xfrm>
          <a:prstGeom prst="rect">
            <a:avLst/>
          </a:prstGeom>
        </p:spPr>
      </p:pic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10744200" y="2857500"/>
            <a:ext cx="1371600" cy="1079500"/>
          </a:xfrm>
          <a:prstGeom prst="rect">
            <a:avLst/>
          </a:prstGeom>
        </p:spPr>
      </p:pic>
      <p:sp>
        <p:nvSpPr>
          <p:cNvPr id="13" name="New shape"/>
          <p:cNvSpPr/>
          <p:nvPr/>
        </p:nvSpPr>
        <p:spPr>
          <a:xfrm>
            <a:off x="10502900" y="2476500"/>
            <a:ext cx="16891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400" i="1">
                <a:solidFill>
                  <a:srgbClr val="7F7F7F"/>
                </a:solidFill>
                <a:latin typeface="arial"/>
              </a:rPr>
              <a:t>Ganska eller </a:t>
            </a:r>
          </a:p>
          <a:p>
            <a:pPr algn="ctr"/>
            <a:r>
              <a:rPr sz="1400" i="1">
                <a:solidFill>
                  <a:srgbClr val="7F7F7F"/>
                </a:solidFill>
                <a:latin typeface="arial"/>
              </a:rPr>
              <a:t>mycket viktigt</a:t>
            </a:r>
          </a:p>
        </p:txBody>
      </p:sp>
      <p:sp>
        <p:nvSpPr>
          <p:cNvPr id="14" name="New shape"/>
          <p:cNvSpPr/>
          <p:nvPr/>
        </p:nvSpPr>
        <p:spPr>
          <a:xfrm>
            <a:off x="1066800" y="5791200"/>
            <a:ext cx="11049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 i="1">
                <a:solidFill>
                  <a:srgbClr val="7F7F7F"/>
                </a:solidFill>
                <a:latin typeface="arial"/>
              </a:rPr>
              <a:t>Ganska eller </a:t>
            </a:r>
          </a:p>
          <a:p>
            <a:pPr algn="ctr"/>
            <a:r>
              <a:rPr sz="1000" i="1">
                <a:solidFill>
                  <a:srgbClr val="7F7F7F"/>
                </a:solidFill>
                <a:latin typeface="arial"/>
              </a:rPr>
              <a:t>mycket viktigt</a:t>
            </a:r>
          </a:p>
        </p:txBody>
      </p:sp>
    </p:spTree>
    <p:extLst>
      <p:ext uri="{BB962C8B-B14F-4D97-AF65-F5344CB8AC3E}">
        <p14:creationId xmlns:p14="http://schemas.microsoft.com/office/powerpoint/2010/main" val="1945211847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6383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Arbetar ni kontinuerligt för att uppnå/behålla en jämställd styrelse?</a:t>
            </a: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2025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311900" y="3898900"/>
            <a:ext cx="3086100" cy="16764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193800" y="5702300"/>
            <a:ext cx="1104900" cy="6858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5969000" y="48768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Arbetar kontinuerligt för att </a:t>
            </a:r>
          </a:p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uppnå/behålla en jämställd styrelse</a:t>
            </a:r>
          </a:p>
        </p:txBody>
      </p:sp>
      <p:pic>
        <p:nvPicPr>
          <p:cNvPr id="11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7315200" y="6159500"/>
            <a:ext cx="1778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Ja</a:t>
            </a:r>
          </a:p>
        </p:txBody>
      </p:sp>
      <p:sp>
        <p:nvSpPr>
          <p:cNvPr id="13" name="New shape"/>
          <p:cNvSpPr/>
          <p:nvPr/>
        </p:nvSpPr>
        <p:spPr>
          <a:xfrm>
            <a:off x="7670800" y="6159500"/>
            <a:ext cx="2032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Nej</a:t>
            </a:r>
          </a:p>
        </p:txBody>
      </p:sp>
      <p:pic>
        <p:nvPicPr>
          <p:cNvPr id="14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7327900" y="6388100"/>
            <a:ext cx="139700" cy="127000"/>
          </a:xfrm>
          <a:prstGeom prst="rect">
            <a:avLst/>
          </a:prstGeom>
        </p:spPr>
      </p:pic>
      <p:sp>
        <p:nvSpPr>
          <p:cNvPr id="15" name="New shape"/>
          <p:cNvSpPr/>
          <p:nvPr/>
        </p:nvSpPr>
        <p:spPr>
          <a:xfrm>
            <a:off x="7708900" y="6388100"/>
            <a:ext cx="139700" cy="127000"/>
          </a:xfrm>
          <a:prstGeom prst="rect">
            <a:avLst/>
          </a:prstGeom>
          <a:solidFill>
            <a:srgbClr val="FB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New shape"/>
          <p:cNvSpPr/>
          <p:nvPr/>
        </p:nvSpPr>
        <p:spPr>
          <a:xfrm>
            <a:off x="7975600" y="6159500"/>
            <a:ext cx="4064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Vet ej</a:t>
            </a:r>
          </a:p>
        </p:txBody>
      </p:sp>
      <p:sp>
        <p:nvSpPr>
          <p:cNvPr id="17" name="New shape"/>
          <p:cNvSpPr/>
          <p:nvPr/>
        </p:nvSpPr>
        <p:spPr>
          <a:xfrm>
            <a:off x="8102600" y="6388100"/>
            <a:ext cx="139700" cy="127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New shape"/>
          <p:cNvSpPr/>
          <p:nvPr/>
        </p:nvSpPr>
        <p:spPr>
          <a:xfrm>
            <a:off x="292100" y="304800"/>
            <a:ext cx="19939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Jämställd</a:t>
            </a:r>
          </a:p>
        </p:txBody>
      </p:sp>
      <p:sp>
        <p:nvSpPr>
          <p:cNvPr id="19" name="New shape"/>
          <p:cNvSpPr/>
          <p:nvPr/>
        </p:nvSpPr>
        <p:spPr>
          <a:xfrm>
            <a:off x="292100" y="952500"/>
            <a:ext cx="16891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styrelse</a:t>
            </a: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6383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Arbetar ni kontinuerligt för att uppnå/behålla en jämställd styrelse?</a:t>
            </a: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2024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311900" y="3898900"/>
            <a:ext cx="3086100" cy="16764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193800" y="5702300"/>
            <a:ext cx="1104900" cy="6858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5969000" y="48768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Arbetar kontinuerligt för att </a:t>
            </a:r>
          </a:p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uppnå/behålla en jämställd styrelse</a:t>
            </a:r>
          </a:p>
        </p:txBody>
      </p:sp>
      <p:pic>
        <p:nvPicPr>
          <p:cNvPr id="11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7315200" y="6159500"/>
            <a:ext cx="1778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Ja</a:t>
            </a:r>
          </a:p>
        </p:txBody>
      </p:sp>
      <p:sp>
        <p:nvSpPr>
          <p:cNvPr id="13" name="New shape"/>
          <p:cNvSpPr/>
          <p:nvPr/>
        </p:nvSpPr>
        <p:spPr>
          <a:xfrm>
            <a:off x="7670800" y="6159500"/>
            <a:ext cx="2032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Nej</a:t>
            </a:r>
          </a:p>
        </p:txBody>
      </p:sp>
      <p:pic>
        <p:nvPicPr>
          <p:cNvPr id="14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7327900" y="6388100"/>
            <a:ext cx="139700" cy="127000"/>
          </a:xfrm>
          <a:prstGeom prst="rect">
            <a:avLst/>
          </a:prstGeom>
        </p:spPr>
      </p:pic>
      <p:sp>
        <p:nvSpPr>
          <p:cNvPr id="15" name="New shape"/>
          <p:cNvSpPr/>
          <p:nvPr/>
        </p:nvSpPr>
        <p:spPr>
          <a:xfrm>
            <a:off x="7708900" y="6388100"/>
            <a:ext cx="139700" cy="127000"/>
          </a:xfrm>
          <a:prstGeom prst="rect">
            <a:avLst/>
          </a:prstGeom>
          <a:solidFill>
            <a:srgbClr val="FB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New shape"/>
          <p:cNvSpPr/>
          <p:nvPr/>
        </p:nvSpPr>
        <p:spPr>
          <a:xfrm>
            <a:off x="7975600" y="6159500"/>
            <a:ext cx="4064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Vet ej</a:t>
            </a:r>
          </a:p>
        </p:txBody>
      </p:sp>
      <p:sp>
        <p:nvSpPr>
          <p:cNvPr id="17" name="New shape"/>
          <p:cNvSpPr/>
          <p:nvPr/>
        </p:nvSpPr>
        <p:spPr>
          <a:xfrm>
            <a:off x="8102600" y="6388100"/>
            <a:ext cx="139700" cy="127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New shape"/>
          <p:cNvSpPr/>
          <p:nvPr/>
        </p:nvSpPr>
        <p:spPr>
          <a:xfrm>
            <a:off x="292100" y="304800"/>
            <a:ext cx="19939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Jämställd</a:t>
            </a:r>
          </a:p>
        </p:txBody>
      </p:sp>
      <p:sp>
        <p:nvSpPr>
          <p:cNvPr id="19" name="New shape"/>
          <p:cNvSpPr/>
          <p:nvPr/>
        </p:nvSpPr>
        <p:spPr>
          <a:xfrm>
            <a:off x="292100" y="952500"/>
            <a:ext cx="16891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styrelse</a:t>
            </a:r>
          </a:p>
        </p:txBody>
      </p:sp>
    </p:spTree>
    <p:extLst>
      <p:ext uri="{BB962C8B-B14F-4D97-AF65-F5344CB8AC3E}">
        <p14:creationId xmlns:p14="http://schemas.microsoft.com/office/powerpoint/2010/main" val="327544561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6383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Arbetar ni kontinuerligt för att uppnå/behålla en jämställd styrelse?</a:t>
            </a: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 dirty="0">
                <a:solidFill>
                  <a:srgbClr val="FFFFFF"/>
                </a:solidFill>
                <a:latin typeface="calibri"/>
              </a:rPr>
              <a:t>202</a:t>
            </a:r>
            <a:r>
              <a:rPr lang="sv-SE" sz="3800" b="1" dirty="0">
                <a:solidFill>
                  <a:srgbClr val="FFFFFF"/>
                </a:solidFill>
                <a:latin typeface="calibri"/>
              </a:rPr>
              <a:t>3</a:t>
            </a:r>
            <a:endParaRPr sz="38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311900" y="3898900"/>
            <a:ext cx="3086100" cy="16764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193800" y="5702300"/>
            <a:ext cx="1104900" cy="6858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5969000" y="48768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Arbetar kontinuerligt för att </a:t>
            </a:r>
          </a:p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uppnå/behålla en jämställd styrelse</a:t>
            </a:r>
          </a:p>
        </p:txBody>
      </p:sp>
      <p:pic>
        <p:nvPicPr>
          <p:cNvPr id="11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7315200" y="6159500"/>
            <a:ext cx="1778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Ja</a:t>
            </a:r>
          </a:p>
        </p:txBody>
      </p:sp>
      <p:sp>
        <p:nvSpPr>
          <p:cNvPr id="13" name="New shape"/>
          <p:cNvSpPr/>
          <p:nvPr/>
        </p:nvSpPr>
        <p:spPr>
          <a:xfrm>
            <a:off x="7670800" y="6159500"/>
            <a:ext cx="2032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Nej</a:t>
            </a:r>
          </a:p>
        </p:txBody>
      </p:sp>
      <p:pic>
        <p:nvPicPr>
          <p:cNvPr id="14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7327900" y="6388100"/>
            <a:ext cx="139700" cy="127000"/>
          </a:xfrm>
          <a:prstGeom prst="rect">
            <a:avLst/>
          </a:prstGeom>
        </p:spPr>
      </p:pic>
      <p:sp>
        <p:nvSpPr>
          <p:cNvPr id="15" name="New shape"/>
          <p:cNvSpPr/>
          <p:nvPr/>
        </p:nvSpPr>
        <p:spPr>
          <a:xfrm>
            <a:off x="7708900" y="6388100"/>
            <a:ext cx="139700" cy="127000"/>
          </a:xfrm>
          <a:prstGeom prst="rect">
            <a:avLst/>
          </a:prstGeom>
          <a:solidFill>
            <a:srgbClr val="FB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New shape"/>
          <p:cNvSpPr/>
          <p:nvPr/>
        </p:nvSpPr>
        <p:spPr>
          <a:xfrm>
            <a:off x="7975600" y="6159500"/>
            <a:ext cx="4064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Vet ej</a:t>
            </a:r>
          </a:p>
        </p:txBody>
      </p:sp>
      <p:sp>
        <p:nvSpPr>
          <p:cNvPr id="17" name="New shape"/>
          <p:cNvSpPr/>
          <p:nvPr/>
        </p:nvSpPr>
        <p:spPr>
          <a:xfrm>
            <a:off x="8102600" y="6388100"/>
            <a:ext cx="139700" cy="127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New shape"/>
          <p:cNvSpPr/>
          <p:nvPr/>
        </p:nvSpPr>
        <p:spPr>
          <a:xfrm>
            <a:off x="292100" y="304800"/>
            <a:ext cx="19939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Jämställd</a:t>
            </a:r>
          </a:p>
        </p:txBody>
      </p:sp>
      <p:sp>
        <p:nvSpPr>
          <p:cNvPr id="19" name="New shape"/>
          <p:cNvSpPr/>
          <p:nvPr/>
        </p:nvSpPr>
        <p:spPr>
          <a:xfrm>
            <a:off x="292100" y="952500"/>
            <a:ext cx="16891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styrelse</a:t>
            </a:r>
          </a:p>
        </p:txBody>
      </p:sp>
    </p:spTree>
    <p:extLst>
      <p:ext uri="{BB962C8B-B14F-4D97-AF65-F5344CB8AC3E}">
        <p14:creationId xmlns:p14="http://schemas.microsoft.com/office/powerpoint/2010/main" val="561935846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587500"/>
            <a:ext cx="2857500" cy="165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Hur viktigt är följande när ni rekryterar till er styrelse?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6807200" y="2159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2025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943100" y="5295900"/>
            <a:ext cx="1104900" cy="8128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292100" y="304800"/>
            <a:ext cx="22098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Rekrytering</a:t>
            </a:r>
          </a:p>
        </p:txBody>
      </p:sp>
      <p:sp>
        <p:nvSpPr>
          <p:cNvPr id="9" name="New shape"/>
          <p:cNvSpPr/>
          <p:nvPr/>
        </p:nvSpPr>
        <p:spPr>
          <a:xfrm>
            <a:off x="292100" y="952500"/>
            <a:ext cx="20574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till styrelse</a:t>
            </a:r>
          </a:p>
        </p:txBody>
      </p:sp>
      <p:pic>
        <p:nvPicPr>
          <p:cNvPr id="10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9753600" y="1168400"/>
            <a:ext cx="2273300" cy="4724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10617200" y="749300"/>
            <a:ext cx="15621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 i="1">
                <a:solidFill>
                  <a:srgbClr val="7F7F7F"/>
                </a:solidFill>
                <a:latin typeface="arial"/>
              </a:rPr>
              <a:t>Ganska eller </a:t>
            </a:r>
          </a:p>
          <a:p>
            <a:pPr algn="ctr"/>
            <a:r>
              <a:rPr sz="1200" i="1">
                <a:solidFill>
                  <a:srgbClr val="7F7F7F"/>
                </a:solidFill>
                <a:latin typeface="arial"/>
              </a:rPr>
              <a:t>mycket viktigt</a:t>
            </a:r>
          </a:p>
        </p:txBody>
      </p:sp>
      <p:sp>
        <p:nvSpPr>
          <p:cNvPr id="12" name="New shape"/>
          <p:cNvSpPr/>
          <p:nvPr/>
        </p:nvSpPr>
        <p:spPr>
          <a:xfrm>
            <a:off x="393700" y="5295900"/>
            <a:ext cx="1460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1000" i="1">
                <a:solidFill>
                  <a:srgbClr val="7F7F7F"/>
                </a:solidFill>
                <a:latin typeface="arial"/>
              </a:rPr>
              <a:t>Kandidater som leder till mångfald i styrelsen</a:t>
            </a:r>
          </a:p>
        </p:txBody>
      </p:sp>
      <p:pic>
        <p:nvPicPr>
          <p:cNvPr id="13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3657600" y="1181100"/>
            <a:ext cx="69850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587500"/>
            <a:ext cx="2857500" cy="165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Hur viktigt är följande när ni rekryterar till er styrelse?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6807200" y="2159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2024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943100" y="5295900"/>
            <a:ext cx="1104900" cy="8128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292100" y="304800"/>
            <a:ext cx="22098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Rekrytering</a:t>
            </a:r>
          </a:p>
        </p:txBody>
      </p:sp>
      <p:sp>
        <p:nvSpPr>
          <p:cNvPr id="9" name="New shape"/>
          <p:cNvSpPr/>
          <p:nvPr/>
        </p:nvSpPr>
        <p:spPr>
          <a:xfrm>
            <a:off x="292100" y="952500"/>
            <a:ext cx="20574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till styrelse</a:t>
            </a:r>
          </a:p>
        </p:txBody>
      </p:sp>
      <p:pic>
        <p:nvPicPr>
          <p:cNvPr id="10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9753600" y="1168400"/>
            <a:ext cx="2273300" cy="4724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10617200" y="749300"/>
            <a:ext cx="15621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 i="1">
                <a:solidFill>
                  <a:srgbClr val="7F7F7F"/>
                </a:solidFill>
                <a:latin typeface="arial"/>
              </a:rPr>
              <a:t>Ganska eller </a:t>
            </a:r>
          </a:p>
          <a:p>
            <a:pPr algn="ctr"/>
            <a:r>
              <a:rPr sz="1200" i="1">
                <a:solidFill>
                  <a:srgbClr val="7F7F7F"/>
                </a:solidFill>
                <a:latin typeface="arial"/>
              </a:rPr>
              <a:t>mycket viktigt</a:t>
            </a:r>
          </a:p>
        </p:txBody>
      </p:sp>
      <p:sp>
        <p:nvSpPr>
          <p:cNvPr id="12" name="New shape"/>
          <p:cNvSpPr/>
          <p:nvPr/>
        </p:nvSpPr>
        <p:spPr>
          <a:xfrm>
            <a:off x="393700" y="5295900"/>
            <a:ext cx="1460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1000" i="1">
                <a:solidFill>
                  <a:srgbClr val="7F7F7F"/>
                </a:solidFill>
                <a:latin typeface="arial"/>
              </a:rPr>
              <a:t>Kandidater som leder till mångfald i styrelsen</a:t>
            </a:r>
          </a:p>
        </p:txBody>
      </p:sp>
      <p:pic>
        <p:nvPicPr>
          <p:cNvPr id="13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3657600" y="1181100"/>
            <a:ext cx="69850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44638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587500"/>
            <a:ext cx="2857500" cy="165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Hur viktigt är följande när ni rekryterar till er styrelse?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6807200" y="2159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 dirty="0">
                <a:solidFill>
                  <a:srgbClr val="FFFFFF"/>
                </a:solidFill>
                <a:latin typeface="calibri"/>
              </a:rPr>
              <a:t>202</a:t>
            </a:r>
            <a:r>
              <a:rPr lang="sv-SE" sz="3800" b="1" dirty="0">
                <a:solidFill>
                  <a:srgbClr val="FFFFFF"/>
                </a:solidFill>
                <a:latin typeface="calibri"/>
              </a:rPr>
              <a:t>3</a:t>
            </a:r>
            <a:endParaRPr sz="38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943100" y="5295900"/>
            <a:ext cx="1104900" cy="8128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292100" y="304800"/>
            <a:ext cx="22098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Rekrytering</a:t>
            </a:r>
          </a:p>
        </p:txBody>
      </p:sp>
      <p:sp>
        <p:nvSpPr>
          <p:cNvPr id="9" name="New shape"/>
          <p:cNvSpPr/>
          <p:nvPr/>
        </p:nvSpPr>
        <p:spPr>
          <a:xfrm>
            <a:off x="292100" y="952500"/>
            <a:ext cx="20574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till styrelse</a:t>
            </a:r>
          </a:p>
        </p:txBody>
      </p:sp>
      <p:pic>
        <p:nvPicPr>
          <p:cNvPr id="10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9753600" y="1168400"/>
            <a:ext cx="2273300" cy="4724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10617200" y="749300"/>
            <a:ext cx="15621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 i="1">
                <a:solidFill>
                  <a:srgbClr val="7F7F7F"/>
                </a:solidFill>
                <a:latin typeface="arial"/>
              </a:rPr>
              <a:t>Ganska eller </a:t>
            </a:r>
          </a:p>
          <a:p>
            <a:pPr algn="ctr"/>
            <a:r>
              <a:rPr sz="1200" i="1">
                <a:solidFill>
                  <a:srgbClr val="7F7F7F"/>
                </a:solidFill>
                <a:latin typeface="arial"/>
              </a:rPr>
              <a:t>mycket viktigt</a:t>
            </a:r>
          </a:p>
        </p:txBody>
      </p:sp>
      <p:sp>
        <p:nvSpPr>
          <p:cNvPr id="12" name="New shape"/>
          <p:cNvSpPr/>
          <p:nvPr/>
        </p:nvSpPr>
        <p:spPr>
          <a:xfrm>
            <a:off x="393700" y="5295900"/>
            <a:ext cx="1460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1000" i="1">
                <a:solidFill>
                  <a:srgbClr val="7F7F7F"/>
                </a:solidFill>
                <a:latin typeface="arial"/>
              </a:rPr>
              <a:t>Kandidater som leder till mångfald i styrelsen</a:t>
            </a:r>
          </a:p>
        </p:txBody>
      </p:sp>
      <p:pic>
        <p:nvPicPr>
          <p:cNvPr id="13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3657600" y="1181100"/>
            <a:ext cx="69850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8389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1066800"/>
            <a:ext cx="2971800" cy="284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3600">
                <a:solidFill>
                  <a:srgbClr val="FFFFFF"/>
                </a:solidFill>
                <a:latin typeface="arial"/>
              </a:rPr>
              <a:t>Andel jämställda styrelser per län 2025</a:t>
            </a: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0" y="139700"/>
            <a:ext cx="8534400" cy="66294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" y="76200"/>
            <a:ext cx="495300" cy="4572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4914900"/>
            <a:ext cx="3505200" cy="2628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1257300" y="5651500"/>
            <a:ext cx="990600" cy="9144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>
                <a:solidFill>
                  <a:srgbClr val="7F7F7F"/>
                </a:solidFill>
                <a:latin typeface="arial"/>
              </a:rPr>
              <a:t>Sverige</a:t>
            </a: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92100" y="23876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Upplever ni svårigheter att hitta rätt kompetens till er styrelse?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292100" y="304800"/>
            <a:ext cx="26670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Svårigheter att</a:t>
            </a:r>
          </a:p>
        </p:txBody>
      </p:sp>
      <p:sp>
        <p:nvSpPr>
          <p:cNvPr id="7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2025</a:t>
            </a:r>
          </a:p>
        </p:txBody>
      </p:sp>
      <p:pic>
        <p:nvPicPr>
          <p:cNvPr id="8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311900" y="3898900"/>
            <a:ext cx="3086100" cy="16764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193800" y="5702300"/>
            <a:ext cx="1104900" cy="6858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5969000" y="48768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Upplever svårigheter att hitta rätt kompetens till sin styrelse</a:t>
            </a:r>
          </a:p>
        </p:txBody>
      </p:sp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  <p:sp>
        <p:nvSpPr>
          <p:cNvPr id="13" name="New shape"/>
          <p:cNvSpPr/>
          <p:nvPr/>
        </p:nvSpPr>
        <p:spPr>
          <a:xfrm>
            <a:off x="292100" y="952500"/>
            <a:ext cx="16891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hitta rätt</a:t>
            </a:r>
          </a:p>
        </p:txBody>
      </p:sp>
      <p:sp>
        <p:nvSpPr>
          <p:cNvPr id="14" name="New shape"/>
          <p:cNvSpPr/>
          <p:nvPr/>
        </p:nvSpPr>
        <p:spPr>
          <a:xfrm>
            <a:off x="7315200" y="6159500"/>
            <a:ext cx="1778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Ja</a:t>
            </a:r>
          </a:p>
        </p:txBody>
      </p:sp>
      <p:sp>
        <p:nvSpPr>
          <p:cNvPr id="15" name="New shape"/>
          <p:cNvSpPr/>
          <p:nvPr/>
        </p:nvSpPr>
        <p:spPr>
          <a:xfrm>
            <a:off x="7670800" y="6159500"/>
            <a:ext cx="2032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Nej</a:t>
            </a:r>
          </a:p>
        </p:txBody>
      </p:sp>
      <p:pic>
        <p:nvPicPr>
          <p:cNvPr id="16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7327900" y="6388100"/>
            <a:ext cx="139700" cy="127000"/>
          </a:xfrm>
          <a:prstGeom prst="rect">
            <a:avLst/>
          </a:prstGeom>
        </p:spPr>
      </p:pic>
      <p:sp>
        <p:nvSpPr>
          <p:cNvPr id="17" name="New shape"/>
          <p:cNvSpPr/>
          <p:nvPr/>
        </p:nvSpPr>
        <p:spPr>
          <a:xfrm>
            <a:off x="7708900" y="6388100"/>
            <a:ext cx="139700" cy="127000"/>
          </a:xfrm>
          <a:prstGeom prst="rect">
            <a:avLst/>
          </a:prstGeom>
          <a:solidFill>
            <a:srgbClr val="FB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New shape"/>
          <p:cNvSpPr/>
          <p:nvPr/>
        </p:nvSpPr>
        <p:spPr>
          <a:xfrm>
            <a:off x="7975600" y="6159500"/>
            <a:ext cx="4064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Vet ej</a:t>
            </a:r>
          </a:p>
        </p:txBody>
      </p:sp>
      <p:sp>
        <p:nvSpPr>
          <p:cNvPr id="19" name="New shape"/>
          <p:cNvSpPr/>
          <p:nvPr/>
        </p:nvSpPr>
        <p:spPr>
          <a:xfrm>
            <a:off x="8102600" y="6388100"/>
            <a:ext cx="139700" cy="127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New shape"/>
          <p:cNvSpPr/>
          <p:nvPr/>
        </p:nvSpPr>
        <p:spPr>
          <a:xfrm>
            <a:off x="292100" y="1600200"/>
            <a:ext cx="20955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kompetens</a:t>
            </a: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92100" y="23876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Upplever ni svårigheter att hitta rätt kompetens till er styrelse?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292100" y="304800"/>
            <a:ext cx="26670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Svårigheter att</a:t>
            </a:r>
          </a:p>
        </p:txBody>
      </p:sp>
      <p:sp>
        <p:nvSpPr>
          <p:cNvPr id="7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2024</a:t>
            </a:r>
          </a:p>
        </p:txBody>
      </p:sp>
      <p:pic>
        <p:nvPicPr>
          <p:cNvPr id="8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311900" y="3898900"/>
            <a:ext cx="3086100" cy="16764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193800" y="5702300"/>
            <a:ext cx="1104900" cy="6858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5969000" y="48768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Upplever svårigheter att hitta rätt kompetens till sin styrelse</a:t>
            </a:r>
          </a:p>
        </p:txBody>
      </p:sp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  <p:sp>
        <p:nvSpPr>
          <p:cNvPr id="13" name="New shape"/>
          <p:cNvSpPr/>
          <p:nvPr/>
        </p:nvSpPr>
        <p:spPr>
          <a:xfrm>
            <a:off x="292100" y="952500"/>
            <a:ext cx="16891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hitta rätt</a:t>
            </a:r>
          </a:p>
        </p:txBody>
      </p:sp>
      <p:sp>
        <p:nvSpPr>
          <p:cNvPr id="14" name="New shape"/>
          <p:cNvSpPr/>
          <p:nvPr/>
        </p:nvSpPr>
        <p:spPr>
          <a:xfrm>
            <a:off x="7315200" y="6159500"/>
            <a:ext cx="1778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Ja</a:t>
            </a:r>
          </a:p>
        </p:txBody>
      </p:sp>
      <p:sp>
        <p:nvSpPr>
          <p:cNvPr id="15" name="New shape"/>
          <p:cNvSpPr/>
          <p:nvPr/>
        </p:nvSpPr>
        <p:spPr>
          <a:xfrm>
            <a:off x="7670800" y="6159500"/>
            <a:ext cx="2032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Nej</a:t>
            </a:r>
          </a:p>
        </p:txBody>
      </p:sp>
      <p:pic>
        <p:nvPicPr>
          <p:cNvPr id="16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7327900" y="6388100"/>
            <a:ext cx="139700" cy="127000"/>
          </a:xfrm>
          <a:prstGeom prst="rect">
            <a:avLst/>
          </a:prstGeom>
        </p:spPr>
      </p:pic>
      <p:sp>
        <p:nvSpPr>
          <p:cNvPr id="17" name="New shape"/>
          <p:cNvSpPr/>
          <p:nvPr/>
        </p:nvSpPr>
        <p:spPr>
          <a:xfrm>
            <a:off x="7708900" y="6388100"/>
            <a:ext cx="139700" cy="127000"/>
          </a:xfrm>
          <a:prstGeom prst="rect">
            <a:avLst/>
          </a:prstGeom>
          <a:solidFill>
            <a:srgbClr val="FB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New shape"/>
          <p:cNvSpPr/>
          <p:nvPr/>
        </p:nvSpPr>
        <p:spPr>
          <a:xfrm>
            <a:off x="7975600" y="6159500"/>
            <a:ext cx="4064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Vet ej</a:t>
            </a:r>
          </a:p>
        </p:txBody>
      </p:sp>
      <p:sp>
        <p:nvSpPr>
          <p:cNvPr id="19" name="New shape"/>
          <p:cNvSpPr/>
          <p:nvPr/>
        </p:nvSpPr>
        <p:spPr>
          <a:xfrm>
            <a:off x="8102600" y="6388100"/>
            <a:ext cx="139700" cy="127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New shape"/>
          <p:cNvSpPr/>
          <p:nvPr/>
        </p:nvSpPr>
        <p:spPr>
          <a:xfrm>
            <a:off x="292100" y="1600200"/>
            <a:ext cx="20955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kompetens</a:t>
            </a:r>
          </a:p>
        </p:txBody>
      </p:sp>
    </p:spTree>
    <p:extLst>
      <p:ext uri="{BB962C8B-B14F-4D97-AF65-F5344CB8AC3E}">
        <p14:creationId xmlns:p14="http://schemas.microsoft.com/office/powerpoint/2010/main" val="1056551860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92100" y="23876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Upplever ni svårigheter att hitta rätt kompetens till er styrelse?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292100" y="304800"/>
            <a:ext cx="26670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Svårigheter att</a:t>
            </a:r>
          </a:p>
        </p:txBody>
      </p:sp>
      <p:sp>
        <p:nvSpPr>
          <p:cNvPr id="7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 dirty="0">
                <a:solidFill>
                  <a:srgbClr val="FFFFFF"/>
                </a:solidFill>
                <a:latin typeface="calibri"/>
              </a:rPr>
              <a:t>202</a:t>
            </a:r>
            <a:r>
              <a:rPr lang="sv-SE" sz="3800" b="1" dirty="0">
                <a:solidFill>
                  <a:srgbClr val="FFFFFF"/>
                </a:solidFill>
                <a:latin typeface="calibri"/>
              </a:rPr>
              <a:t>3</a:t>
            </a:r>
            <a:endParaRPr sz="38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311900" y="3898900"/>
            <a:ext cx="3086100" cy="16764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193800" y="5702300"/>
            <a:ext cx="1104900" cy="6858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5969000" y="48768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Upplever svårigheter att hitta rätt kompetens till sin styrelse</a:t>
            </a:r>
          </a:p>
        </p:txBody>
      </p:sp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  <p:sp>
        <p:nvSpPr>
          <p:cNvPr id="13" name="New shape"/>
          <p:cNvSpPr/>
          <p:nvPr/>
        </p:nvSpPr>
        <p:spPr>
          <a:xfrm>
            <a:off x="292100" y="952500"/>
            <a:ext cx="16891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hitta rätt</a:t>
            </a:r>
          </a:p>
        </p:txBody>
      </p:sp>
      <p:sp>
        <p:nvSpPr>
          <p:cNvPr id="14" name="New shape"/>
          <p:cNvSpPr/>
          <p:nvPr/>
        </p:nvSpPr>
        <p:spPr>
          <a:xfrm>
            <a:off x="7315200" y="6159500"/>
            <a:ext cx="1778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Ja</a:t>
            </a:r>
          </a:p>
        </p:txBody>
      </p:sp>
      <p:sp>
        <p:nvSpPr>
          <p:cNvPr id="15" name="New shape"/>
          <p:cNvSpPr/>
          <p:nvPr/>
        </p:nvSpPr>
        <p:spPr>
          <a:xfrm>
            <a:off x="7670800" y="6159500"/>
            <a:ext cx="2032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Nej</a:t>
            </a:r>
          </a:p>
        </p:txBody>
      </p:sp>
      <p:pic>
        <p:nvPicPr>
          <p:cNvPr id="16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7327900" y="6388100"/>
            <a:ext cx="139700" cy="127000"/>
          </a:xfrm>
          <a:prstGeom prst="rect">
            <a:avLst/>
          </a:prstGeom>
        </p:spPr>
      </p:pic>
      <p:sp>
        <p:nvSpPr>
          <p:cNvPr id="17" name="New shape"/>
          <p:cNvSpPr/>
          <p:nvPr/>
        </p:nvSpPr>
        <p:spPr>
          <a:xfrm>
            <a:off x="7708900" y="6388100"/>
            <a:ext cx="139700" cy="127000"/>
          </a:xfrm>
          <a:prstGeom prst="rect">
            <a:avLst/>
          </a:prstGeom>
          <a:solidFill>
            <a:srgbClr val="FB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New shape"/>
          <p:cNvSpPr/>
          <p:nvPr/>
        </p:nvSpPr>
        <p:spPr>
          <a:xfrm>
            <a:off x="7975600" y="6159500"/>
            <a:ext cx="4064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Vet ej</a:t>
            </a:r>
          </a:p>
        </p:txBody>
      </p:sp>
      <p:sp>
        <p:nvSpPr>
          <p:cNvPr id="19" name="New shape"/>
          <p:cNvSpPr/>
          <p:nvPr/>
        </p:nvSpPr>
        <p:spPr>
          <a:xfrm>
            <a:off x="8102600" y="6388100"/>
            <a:ext cx="139700" cy="127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New shape"/>
          <p:cNvSpPr/>
          <p:nvPr/>
        </p:nvSpPr>
        <p:spPr>
          <a:xfrm>
            <a:off x="292100" y="1600200"/>
            <a:ext cx="20955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kompetens</a:t>
            </a:r>
          </a:p>
        </p:txBody>
      </p:sp>
    </p:spTree>
    <p:extLst>
      <p:ext uri="{BB962C8B-B14F-4D97-AF65-F5344CB8AC3E}">
        <p14:creationId xmlns:p14="http://schemas.microsoft.com/office/powerpoint/2010/main" val="2963233141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92100" y="2387600"/>
            <a:ext cx="2832100" cy="2374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Upplever ni svårigheter att hitta kvinnor med rätt kompetens till er styrelse?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292100" y="292100"/>
            <a:ext cx="26670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Svårigheter att</a:t>
            </a:r>
          </a:p>
        </p:txBody>
      </p:sp>
      <p:sp>
        <p:nvSpPr>
          <p:cNvPr id="7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2025</a:t>
            </a:r>
          </a:p>
        </p:txBody>
      </p:sp>
      <p:pic>
        <p:nvPicPr>
          <p:cNvPr id="8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311900" y="3898900"/>
            <a:ext cx="3086100" cy="16764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193800" y="5702300"/>
            <a:ext cx="1104900" cy="6858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5969000" y="49911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Upplever svårigheter att hitta </a:t>
            </a:r>
          </a:p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kvinnor med rätt kompetens till sin styrelse</a:t>
            </a:r>
          </a:p>
        </p:txBody>
      </p:sp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  <p:sp>
        <p:nvSpPr>
          <p:cNvPr id="13" name="New shape"/>
          <p:cNvSpPr/>
          <p:nvPr/>
        </p:nvSpPr>
        <p:spPr>
          <a:xfrm>
            <a:off x="292100" y="952500"/>
            <a:ext cx="30226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hitta kvinnor med</a:t>
            </a:r>
          </a:p>
        </p:txBody>
      </p:sp>
      <p:sp>
        <p:nvSpPr>
          <p:cNvPr id="14" name="New shape"/>
          <p:cNvSpPr/>
          <p:nvPr/>
        </p:nvSpPr>
        <p:spPr>
          <a:xfrm>
            <a:off x="292100" y="1600200"/>
            <a:ext cx="27051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rätt kompetens</a:t>
            </a:r>
          </a:p>
        </p:txBody>
      </p:sp>
      <p:sp>
        <p:nvSpPr>
          <p:cNvPr id="15" name="New shape"/>
          <p:cNvSpPr/>
          <p:nvPr/>
        </p:nvSpPr>
        <p:spPr>
          <a:xfrm>
            <a:off x="7315200" y="6159500"/>
            <a:ext cx="1778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Ja</a:t>
            </a:r>
          </a:p>
        </p:txBody>
      </p:sp>
      <p:sp>
        <p:nvSpPr>
          <p:cNvPr id="16" name="New shape"/>
          <p:cNvSpPr/>
          <p:nvPr/>
        </p:nvSpPr>
        <p:spPr>
          <a:xfrm>
            <a:off x="7670800" y="6159500"/>
            <a:ext cx="2032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Nej</a:t>
            </a:r>
          </a:p>
        </p:txBody>
      </p:sp>
      <p:pic>
        <p:nvPicPr>
          <p:cNvPr id="17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7327900" y="6388100"/>
            <a:ext cx="139700" cy="127000"/>
          </a:xfrm>
          <a:prstGeom prst="rect">
            <a:avLst/>
          </a:prstGeom>
        </p:spPr>
      </p:pic>
      <p:sp>
        <p:nvSpPr>
          <p:cNvPr id="18" name="New shape"/>
          <p:cNvSpPr/>
          <p:nvPr/>
        </p:nvSpPr>
        <p:spPr>
          <a:xfrm>
            <a:off x="7708900" y="6388100"/>
            <a:ext cx="139700" cy="127000"/>
          </a:xfrm>
          <a:prstGeom prst="rect">
            <a:avLst/>
          </a:prstGeom>
          <a:solidFill>
            <a:srgbClr val="FB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New shape"/>
          <p:cNvSpPr/>
          <p:nvPr/>
        </p:nvSpPr>
        <p:spPr>
          <a:xfrm>
            <a:off x="7975600" y="6159500"/>
            <a:ext cx="4064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Vet ej</a:t>
            </a:r>
          </a:p>
        </p:txBody>
      </p:sp>
      <p:sp>
        <p:nvSpPr>
          <p:cNvPr id="20" name="New shape"/>
          <p:cNvSpPr/>
          <p:nvPr/>
        </p:nvSpPr>
        <p:spPr>
          <a:xfrm>
            <a:off x="8102600" y="6388100"/>
            <a:ext cx="139700" cy="127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92100" y="2387600"/>
            <a:ext cx="2832100" cy="2374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Upplever ni svårigheter att hitta kvinnor med rätt kompetens till er styrelse?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292100" y="292100"/>
            <a:ext cx="26670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Svårigheter att</a:t>
            </a:r>
          </a:p>
        </p:txBody>
      </p:sp>
      <p:sp>
        <p:nvSpPr>
          <p:cNvPr id="7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2024</a:t>
            </a:r>
          </a:p>
        </p:txBody>
      </p:sp>
      <p:pic>
        <p:nvPicPr>
          <p:cNvPr id="8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311900" y="3898900"/>
            <a:ext cx="3086100" cy="16764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193800" y="5702300"/>
            <a:ext cx="1104900" cy="6858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5969000" y="49911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Upplever svårigheter att hitta </a:t>
            </a:r>
          </a:p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kvinnor med rätt kompetens till sin styrelse</a:t>
            </a:r>
          </a:p>
        </p:txBody>
      </p:sp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  <p:sp>
        <p:nvSpPr>
          <p:cNvPr id="13" name="New shape"/>
          <p:cNvSpPr/>
          <p:nvPr/>
        </p:nvSpPr>
        <p:spPr>
          <a:xfrm>
            <a:off x="292100" y="952500"/>
            <a:ext cx="30226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hitta kvinnor med</a:t>
            </a:r>
          </a:p>
        </p:txBody>
      </p:sp>
      <p:sp>
        <p:nvSpPr>
          <p:cNvPr id="14" name="New shape"/>
          <p:cNvSpPr/>
          <p:nvPr/>
        </p:nvSpPr>
        <p:spPr>
          <a:xfrm>
            <a:off x="292100" y="1600200"/>
            <a:ext cx="27051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rätt kompetens</a:t>
            </a:r>
          </a:p>
        </p:txBody>
      </p:sp>
      <p:sp>
        <p:nvSpPr>
          <p:cNvPr id="15" name="New shape"/>
          <p:cNvSpPr/>
          <p:nvPr/>
        </p:nvSpPr>
        <p:spPr>
          <a:xfrm>
            <a:off x="7315200" y="6159500"/>
            <a:ext cx="1778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Ja</a:t>
            </a:r>
          </a:p>
        </p:txBody>
      </p:sp>
      <p:sp>
        <p:nvSpPr>
          <p:cNvPr id="16" name="New shape"/>
          <p:cNvSpPr/>
          <p:nvPr/>
        </p:nvSpPr>
        <p:spPr>
          <a:xfrm>
            <a:off x="7670800" y="6159500"/>
            <a:ext cx="2032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Nej</a:t>
            </a:r>
          </a:p>
        </p:txBody>
      </p:sp>
      <p:pic>
        <p:nvPicPr>
          <p:cNvPr id="17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7327900" y="6388100"/>
            <a:ext cx="139700" cy="127000"/>
          </a:xfrm>
          <a:prstGeom prst="rect">
            <a:avLst/>
          </a:prstGeom>
        </p:spPr>
      </p:pic>
      <p:sp>
        <p:nvSpPr>
          <p:cNvPr id="18" name="New shape"/>
          <p:cNvSpPr/>
          <p:nvPr/>
        </p:nvSpPr>
        <p:spPr>
          <a:xfrm>
            <a:off x="7708900" y="6388100"/>
            <a:ext cx="139700" cy="127000"/>
          </a:xfrm>
          <a:prstGeom prst="rect">
            <a:avLst/>
          </a:prstGeom>
          <a:solidFill>
            <a:srgbClr val="FB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New shape"/>
          <p:cNvSpPr/>
          <p:nvPr/>
        </p:nvSpPr>
        <p:spPr>
          <a:xfrm>
            <a:off x="7975600" y="6159500"/>
            <a:ext cx="4064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Vet ej</a:t>
            </a:r>
          </a:p>
        </p:txBody>
      </p:sp>
      <p:sp>
        <p:nvSpPr>
          <p:cNvPr id="20" name="New shape"/>
          <p:cNvSpPr/>
          <p:nvPr/>
        </p:nvSpPr>
        <p:spPr>
          <a:xfrm>
            <a:off x="8102600" y="6388100"/>
            <a:ext cx="139700" cy="127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5677413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92100" y="2387600"/>
            <a:ext cx="2832100" cy="2374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Upplever ni svårigheter att hitta kvinnor med rätt kompetens till er styrelse?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292100" y="292100"/>
            <a:ext cx="26670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Svårigheter att</a:t>
            </a:r>
          </a:p>
        </p:txBody>
      </p:sp>
      <p:sp>
        <p:nvSpPr>
          <p:cNvPr id="7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 dirty="0">
                <a:solidFill>
                  <a:srgbClr val="FFFFFF"/>
                </a:solidFill>
                <a:latin typeface="calibri"/>
              </a:rPr>
              <a:t>202</a:t>
            </a:r>
            <a:r>
              <a:rPr lang="sv-SE" sz="3800" b="1" dirty="0">
                <a:solidFill>
                  <a:srgbClr val="FFFFFF"/>
                </a:solidFill>
                <a:latin typeface="calibri"/>
              </a:rPr>
              <a:t>3</a:t>
            </a:r>
            <a:endParaRPr sz="38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311900" y="3898900"/>
            <a:ext cx="3086100" cy="16764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193800" y="5702300"/>
            <a:ext cx="1104900" cy="6858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5969000" y="49911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Upplever svårigheter att hitta </a:t>
            </a:r>
          </a:p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kvinnor med rätt kompetens till sin styrelse</a:t>
            </a:r>
          </a:p>
        </p:txBody>
      </p:sp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  <p:sp>
        <p:nvSpPr>
          <p:cNvPr id="13" name="New shape"/>
          <p:cNvSpPr/>
          <p:nvPr/>
        </p:nvSpPr>
        <p:spPr>
          <a:xfrm>
            <a:off x="292100" y="952500"/>
            <a:ext cx="30226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hitta kvinnor med</a:t>
            </a:r>
          </a:p>
        </p:txBody>
      </p:sp>
      <p:sp>
        <p:nvSpPr>
          <p:cNvPr id="14" name="New shape"/>
          <p:cNvSpPr/>
          <p:nvPr/>
        </p:nvSpPr>
        <p:spPr>
          <a:xfrm>
            <a:off x="292100" y="1600200"/>
            <a:ext cx="27051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rätt kompetens</a:t>
            </a:r>
          </a:p>
        </p:txBody>
      </p:sp>
      <p:sp>
        <p:nvSpPr>
          <p:cNvPr id="15" name="New shape"/>
          <p:cNvSpPr/>
          <p:nvPr/>
        </p:nvSpPr>
        <p:spPr>
          <a:xfrm>
            <a:off x="7315200" y="6159500"/>
            <a:ext cx="1778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Ja</a:t>
            </a:r>
          </a:p>
        </p:txBody>
      </p:sp>
      <p:sp>
        <p:nvSpPr>
          <p:cNvPr id="16" name="New shape"/>
          <p:cNvSpPr/>
          <p:nvPr/>
        </p:nvSpPr>
        <p:spPr>
          <a:xfrm>
            <a:off x="7670800" y="6159500"/>
            <a:ext cx="2032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Nej</a:t>
            </a:r>
          </a:p>
        </p:txBody>
      </p:sp>
      <p:pic>
        <p:nvPicPr>
          <p:cNvPr id="17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7327900" y="6388100"/>
            <a:ext cx="139700" cy="127000"/>
          </a:xfrm>
          <a:prstGeom prst="rect">
            <a:avLst/>
          </a:prstGeom>
        </p:spPr>
      </p:pic>
      <p:sp>
        <p:nvSpPr>
          <p:cNvPr id="18" name="New shape"/>
          <p:cNvSpPr/>
          <p:nvPr/>
        </p:nvSpPr>
        <p:spPr>
          <a:xfrm>
            <a:off x="7708900" y="6388100"/>
            <a:ext cx="139700" cy="127000"/>
          </a:xfrm>
          <a:prstGeom prst="rect">
            <a:avLst/>
          </a:prstGeom>
          <a:solidFill>
            <a:srgbClr val="FB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New shape"/>
          <p:cNvSpPr/>
          <p:nvPr/>
        </p:nvSpPr>
        <p:spPr>
          <a:xfrm>
            <a:off x="7975600" y="6159500"/>
            <a:ext cx="4064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Vet ej</a:t>
            </a:r>
          </a:p>
        </p:txBody>
      </p:sp>
      <p:sp>
        <p:nvSpPr>
          <p:cNvPr id="20" name="New shape"/>
          <p:cNvSpPr/>
          <p:nvPr/>
        </p:nvSpPr>
        <p:spPr>
          <a:xfrm>
            <a:off x="8102600" y="6388100"/>
            <a:ext cx="139700" cy="127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670711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92100" y="2387600"/>
            <a:ext cx="2832100" cy="2374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Känner du till att 100-listan / styrelselistan kan användas för rekrytering av ledamöter?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292100" y="292100"/>
            <a:ext cx="26670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Kännedom</a:t>
            </a:r>
          </a:p>
        </p:txBody>
      </p:sp>
      <p:sp>
        <p:nvSpPr>
          <p:cNvPr id="7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2025</a:t>
            </a:r>
          </a:p>
        </p:txBody>
      </p:sp>
      <p:pic>
        <p:nvPicPr>
          <p:cNvPr id="8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311900" y="3898900"/>
            <a:ext cx="3086100" cy="16764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193800" y="5702300"/>
            <a:ext cx="1104900" cy="6858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5956300" y="49911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Känner till att 100-listan / styrelselistan kan användas för rekrytering av ledamöter</a:t>
            </a:r>
          </a:p>
        </p:txBody>
      </p:sp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  <p:sp>
        <p:nvSpPr>
          <p:cNvPr id="13" name="New shape"/>
          <p:cNvSpPr/>
          <p:nvPr/>
        </p:nvSpPr>
        <p:spPr>
          <a:xfrm>
            <a:off x="292100" y="952500"/>
            <a:ext cx="30226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100-listan eller</a:t>
            </a:r>
          </a:p>
        </p:txBody>
      </p:sp>
      <p:sp>
        <p:nvSpPr>
          <p:cNvPr id="14" name="New shape"/>
          <p:cNvSpPr/>
          <p:nvPr/>
        </p:nvSpPr>
        <p:spPr>
          <a:xfrm>
            <a:off x="292100" y="1600200"/>
            <a:ext cx="27051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styrelselistan</a:t>
            </a:r>
          </a:p>
        </p:txBody>
      </p:sp>
      <p:sp>
        <p:nvSpPr>
          <p:cNvPr id="15" name="New shape"/>
          <p:cNvSpPr/>
          <p:nvPr/>
        </p:nvSpPr>
        <p:spPr>
          <a:xfrm>
            <a:off x="7556500" y="6159500"/>
            <a:ext cx="1778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Ja</a:t>
            </a:r>
          </a:p>
        </p:txBody>
      </p:sp>
      <p:sp>
        <p:nvSpPr>
          <p:cNvPr id="16" name="New shape"/>
          <p:cNvSpPr/>
          <p:nvPr/>
        </p:nvSpPr>
        <p:spPr>
          <a:xfrm>
            <a:off x="7924800" y="6159500"/>
            <a:ext cx="2032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Nej</a:t>
            </a:r>
          </a:p>
        </p:txBody>
      </p:sp>
      <p:pic>
        <p:nvPicPr>
          <p:cNvPr id="17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7581900" y="6388100"/>
            <a:ext cx="139700" cy="127000"/>
          </a:xfrm>
          <a:prstGeom prst="rect">
            <a:avLst/>
          </a:prstGeom>
        </p:spPr>
      </p:pic>
      <p:sp>
        <p:nvSpPr>
          <p:cNvPr id="18" name="New shape"/>
          <p:cNvSpPr/>
          <p:nvPr/>
        </p:nvSpPr>
        <p:spPr>
          <a:xfrm>
            <a:off x="7962900" y="6388100"/>
            <a:ext cx="139700" cy="127000"/>
          </a:xfrm>
          <a:prstGeom prst="rect">
            <a:avLst/>
          </a:prstGeom>
          <a:solidFill>
            <a:srgbClr val="FB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92100" y="2387600"/>
            <a:ext cx="2832100" cy="2374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Känner du till att 100-listan / styrelselistan kan användas för rekrytering av ledamöter?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292100" y="292100"/>
            <a:ext cx="26670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Kännedom</a:t>
            </a:r>
          </a:p>
        </p:txBody>
      </p:sp>
      <p:sp>
        <p:nvSpPr>
          <p:cNvPr id="7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2024</a:t>
            </a:r>
          </a:p>
        </p:txBody>
      </p:sp>
      <p:pic>
        <p:nvPicPr>
          <p:cNvPr id="8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311900" y="3898900"/>
            <a:ext cx="3086100" cy="16764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193800" y="5702300"/>
            <a:ext cx="1104900" cy="6858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5956300" y="49911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Känner till att 100-listan / styrelselistan kan användas för rekrytering av ledamöter</a:t>
            </a:r>
          </a:p>
        </p:txBody>
      </p:sp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  <p:sp>
        <p:nvSpPr>
          <p:cNvPr id="13" name="New shape"/>
          <p:cNvSpPr/>
          <p:nvPr/>
        </p:nvSpPr>
        <p:spPr>
          <a:xfrm>
            <a:off x="292100" y="952500"/>
            <a:ext cx="30226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100-listan eller</a:t>
            </a:r>
          </a:p>
        </p:txBody>
      </p:sp>
      <p:sp>
        <p:nvSpPr>
          <p:cNvPr id="14" name="New shape"/>
          <p:cNvSpPr/>
          <p:nvPr/>
        </p:nvSpPr>
        <p:spPr>
          <a:xfrm>
            <a:off x="292100" y="1600200"/>
            <a:ext cx="27051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styrelselistan</a:t>
            </a:r>
          </a:p>
        </p:txBody>
      </p:sp>
      <p:sp>
        <p:nvSpPr>
          <p:cNvPr id="15" name="New shape"/>
          <p:cNvSpPr/>
          <p:nvPr/>
        </p:nvSpPr>
        <p:spPr>
          <a:xfrm>
            <a:off x="7556500" y="6159500"/>
            <a:ext cx="1778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Ja</a:t>
            </a:r>
          </a:p>
        </p:txBody>
      </p:sp>
      <p:sp>
        <p:nvSpPr>
          <p:cNvPr id="16" name="New shape"/>
          <p:cNvSpPr/>
          <p:nvPr/>
        </p:nvSpPr>
        <p:spPr>
          <a:xfrm>
            <a:off x="7924800" y="6159500"/>
            <a:ext cx="2032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Nej</a:t>
            </a:r>
          </a:p>
        </p:txBody>
      </p:sp>
      <p:pic>
        <p:nvPicPr>
          <p:cNvPr id="17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7581900" y="6388100"/>
            <a:ext cx="139700" cy="127000"/>
          </a:xfrm>
          <a:prstGeom prst="rect">
            <a:avLst/>
          </a:prstGeom>
        </p:spPr>
      </p:pic>
      <p:sp>
        <p:nvSpPr>
          <p:cNvPr id="18" name="New shape"/>
          <p:cNvSpPr/>
          <p:nvPr/>
        </p:nvSpPr>
        <p:spPr>
          <a:xfrm>
            <a:off x="7962900" y="6388100"/>
            <a:ext cx="139700" cy="127000"/>
          </a:xfrm>
          <a:prstGeom prst="rect">
            <a:avLst/>
          </a:prstGeom>
          <a:solidFill>
            <a:srgbClr val="FB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9531173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92100" y="2387600"/>
            <a:ext cx="2832100" cy="2374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Känner du till att 100-listan / styrelselistan kan användas för rekrytering av ledamöter?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 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292100" y="292100"/>
            <a:ext cx="26670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Kännedom</a:t>
            </a:r>
          </a:p>
        </p:txBody>
      </p:sp>
      <p:sp>
        <p:nvSpPr>
          <p:cNvPr id="7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 dirty="0">
                <a:solidFill>
                  <a:srgbClr val="FFFFFF"/>
                </a:solidFill>
                <a:latin typeface="calibri"/>
              </a:rPr>
              <a:t>202</a:t>
            </a:r>
            <a:r>
              <a:rPr lang="sv-SE" sz="3800" b="1" dirty="0">
                <a:solidFill>
                  <a:srgbClr val="FFFFFF"/>
                </a:solidFill>
                <a:latin typeface="calibri"/>
              </a:rPr>
              <a:t>3</a:t>
            </a:r>
            <a:endParaRPr sz="38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311900" y="3898900"/>
            <a:ext cx="3086100" cy="16764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505200" y="1562100"/>
            <a:ext cx="8686800" cy="68199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193800" y="5702300"/>
            <a:ext cx="1104900" cy="6858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5956300" y="4991100"/>
            <a:ext cx="37592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600" i="1">
                <a:solidFill>
                  <a:srgbClr val="7F7F7F"/>
                </a:solidFill>
                <a:latin typeface="arial"/>
              </a:rPr>
              <a:t>Känner till att 100-listan / styrelselistan kan användas för rekrytering av ledamöter</a:t>
            </a:r>
          </a:p>
        </p:txBody>
      </p:sp>
      <p:pic>
        <p:nvPicPr>
          <p:cNvPr id="12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4864100"/>
            <a:ext cx="3517900" cy="2667000"/>
          </a:xfrm>
          <a:prstGeom prst="rect">
            <a:avLst/>
          </a:prstGeom>
        </p:spPr>
      </p:pic>
      <p:sp>
        <p:nvSpPr>
          <p:cNvPr id="13" name="New shape"/>
          <p:cNvSpPr/>
          <p:nvPr/>
        </p:nvSpPr>
        <p:spPr>
          <a:xfrm>
            <a:off x="292100" y="952500"/>
            <a:ext cx="30226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100-listan eller</a:t>
            </a:r>
          </a:p>
        </p:txBody>
      </p:sp>
      <p:sp>
        <p:nvSpPr>
          <p:cNvPr id="14" name="New shape"/>
          <p:cNvSpPr/>
          <p:nvPr/>
        </p:nvSpPr>
        <p:spPr>
          <a:xfrm>
            <a:off x="292100" y="1600200"/>
            <a:ext cx="27051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styrelselistan</a:t>
            </a:r>
          </a:p>
        </p:txBody>
      </p:sp>
      <p:sp>
        <p:nvSpPr>
          <p:cNvPr id="15" name="New shape"/>
          <p:cNvSpPr/>
          <p:nvPr/>
        </p:nvSpPr>
        <p:spPr>
          <a:xfrm>
            <a:off x="7556500" y="6159500"/>
            <a:ext cx="1778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Ja</a:t>
            </a:r>
          </a:p>
        </p:txBody>
      </p:sp>
      <p:sp>
        <p:nvSpPr>
          <p:cNvPr id="16" name="New shape"/>
          <p:cNvSpPr/>
          <p:nvPr/>
        </p:nvSpPr>
        <p:spPr>
          <a:xfrm>
            <a:off x="7924800" y="6159500"/>
            <a:ext cx="2032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000">
                <a:solidFill>
                  <a:srgbClr val="7F7F7F"/>
                </a:solidFill>
                <a:latin typeface="arial"/>
              </a:rPr>
              <a:t>Nej</a:t>
            </a:r>
          </a:p>
        </p:txBody>
      </p:sp>
      <p:pic>
        <p:nvPicPr>
          <p:cNvPr id="17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7581900" y="6388100"/>
            <a:ext cx="139700" cy="127000"/>
          </a:xfrm>
          <a:prstGeom prst="rect">
            <a:avLst/>
          </a:prstGeom>
        </p:spPr>
      </p:pic>
      <p:sp>
        <p:nvSpPr>
          <p:cNvPr id="18" name="New shape"/>
          <p:cNvSpPr/>
          <p:nvPr/>
        </p:nvSpPr>
        <p:spPr>
          <a:xfrm>
            <a:off x="7962900" y="6388100"/>
            <a:ext cx="139700" cy="127000"/>
          </a:xfrm>
          <a:prstGeom prst="rect">
            <a:avLst/>
          </a:prstGeom>
          <a:solidFill>
            <a:srgbClr val="FB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endParaRPr sz="12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343476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1638300"/>
            <a:ext cx="2857500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000" i="1">
                <a:solidFill>
                  <a:srgbClr val="FFFFFF"/>
                </a:solidFill>
                <a:latin typeface="arial"/>
              </a:rPr>
              <a:t>Hur sannolikt är det att du skulle rekommendera 100-listan / styrelselistan till en styrelse som söker nya ledamöter?</a:t>
            </a:r>
          </a:p>
          <a:p>
            <a:pPr algn="l"/>
            <a:endParaRPr sz="2000" i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4394200"/>
            <a:ext cx="2895600" cy="21590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04800" y="4445000"/>
            <a:ext cx="28956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000">
                <a:solidFill>
                  <a:srgbClr val="7F7F7F"/>
                </a:solidFill>
                <a:latin typeface="arial"/>
              </a:rPr>
              <a:t>Samtliga HK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1117600"/>
            <a:ext cx="1371600" cy="6477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3800" b="1">
                <a:solidFill>
                  <a:srgbClr val="FFFFFF"/>
                </a:solidFill>
                <a:latin typeface="calibri"/>
              </a:rPr>
              <a:t>2025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3771900" y="1841500"/>
            <a:ext cx="6718300" cy="3771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955800" y="5842000"/>
            <a:ext cx="1104900" cy="6858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279400" y="279400"/>
            <a:ext cx="2933700" cy="55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800">
                <a:solidFill>
                  <a:srgbClr val="00355D"/>
                </a:solidFill>
                <a:latin typeface="arial"/>
              </a:rPr>
              <a:t> Rekommendera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482600" y="4749800"/>
            <a:ext cx="2552700" cy="1473200"/>
          </a:xfrm>
          <a:prstGeom prst="rect">
            <a:avLst/>
          </a:prstGeom>
        </p:spPr>
      </p:pic>
      <p:pic>
        <p:nvPicPr>
          <p:cNvPr id="11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10782300" y="3060700"/>
            <a:ext cx="1104900" cy="6858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10502900" y="2476500"/>
            <a:ext cx="16891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200" i="1">
                <a:solidFill>
                  <a:srgbClr val="7F7F7F"/>
                </a:solidFill>
                <a:latin typeface="arial"/>
              </a:rPr>
              <a:t>NPS</a:t>
            </a:r>
          </a:p>
        </p:txBody>
      </p:sp>
      <p:sp>
        <p:nvSpPr>
          <p:cNvPr id="13" name="New shape"/>
          <p:cNvSpPr/>
          <p:nvPr/>
        </p:nvSpPr>
        <p:spPr>
          <a:xfrm>
            <a:off x="914400" y="5803900"/>
            <a:ext cx="11049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1600" i="1">
                <a:solidFill>
                  <a:srgbClr val="7F7F7F"/>
                </a:solidFill>
                <a:latin typeface="arial"/>
              </a:rPr>
              <a:t>NPS</a:t>
            </a:r>
          </a:p>
        </p:txBody>
      </p:sp>
    </p:spTree>
    <p:extLst>
      <p:ext uri="{BB962C8B-B14F-4D97-AF65-F5344CB8AC3E}">
        <p14:creationId xmlns:p14="http://schemas.microsoft.com/office/powerpoint/2010/main" val="152238907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7d03299-a6f4-4060-9130-f91f2e5ec90b}" enabled="1" method="Standard" siteId="{6162b7a0-6a50-47da-b4d7-cbb738020c4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1971</Words>
  <Application>Microsoft Office PowerPoint</Application>
  <PresentationFormat>Bredbild</PresentationFormat>
  <Paragraphs>605</Paragraphs>
  <Slides>99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99</vt:i4>
      </vt:variant>
    </vt:vector>
  </HeadingPairs>
  <TitlesOfParts>
    <vt:vector size="105" baseType="lpstr">
      <vt:lpstr>Arial</vt:lpstr>
      <vt:lpstr>Arial</vt:lpstr>
      <vt:lpstr>calibri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Simon Hansson</dc:creator>
  <cp:lastModifiedBy>Stina Jernhed</cp:lastModifiedBy>
  <cp:revision>3</cp:revision>
  <dcterms:created xsi:type="dcterms:W3CDTF">2022-03-28T15:50:07Z</dcterms:created>
  <dcterms:modified xsi:type="dcterms:W3CDTF">2025-11-14T13:28:59Z</dcterms:modified>
</cp:coreProperties>
</file>